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947" r:id="rId1"/>
  </p:sldMasterIdLst>
  <p:notesMasterIdLst>
    <p:notesMasterId r:id="rId48"/>
  </p:notesMasterIdLst>
  <p:handoutMasterIdLst>
    <p:handoutMasterId r:id="rId49"/>
  </p:handoutMasterIdLst>
  <p:sldIdLst>
    <p:sldId id="266" r:id="rId2"/>
    <p:sldId id="386" r:id="rId3"/>
    <p:sldId id="353" r:id="rId4"/>
    <p:sldId id="354" r:id="rId5"/>
    <p:sldId id="262" r:id="rId6"/>
    <p:sldId id="279" r:id="rId7"/>
    <p:sldId id="382" r:id="rId8"/>
    <p:sldId id="387" r:id="rId9"/>
    <p:sldId id="388" r:id="rId10"/>
    <p:sldId id="363" r:id="rId11"/>
    <p:sldId id="362" r:id="rId12"/>
    <p:sldId id="389" r:id="rId13"/>
    <p:sldId id="364" r:id="rId14"/>
    <p:sldId id="390" r:id="rId15"/>
    <p:sldId id="365" r:id="rId16"/>
    <p:sldId id="352" r:id="rId17"/>
    <p:sldId id="355" r:id="rId18"/>
    <p:sldId id="391" r:id="rId19"/>
    <p:sldId id="392" r:id="rId20"/>
    <p:sldId id="361" r:id="rId21"/>
    <p:sldId id="393" r:id="rId22"/>
    <p:sldId id="394" r:id="rId23"/>
    <p:sldId id="395" r:id="rId24"/>
    <p:sldId id="396" r:id="rId25"/>
    <p:sldId id="397" r:id="rId26"/>
    <p:sldId id="366" r:id="rId27"/>
    <p:sldId id="398" r:id="rId28"/>
    <p:sldId id="399" r:id="rId29"/>
    <p:sldId id="400" r:id="rId30"/>
    <p:sldId id="401" r:id="rId31"/>
    <p:sldId id="402" r:id="rId32"/>
    <p:sldId id="403" r:id="rId33"/>
    <p:sldId id="404" r:id="rId34"/>
    <p:sldId id="406" r:id="rId35"/>
    <p:sldId id="405" r:id="rId36"/>
    <p:sldId id="407" r:id="rId37"/>
    <p:sldId id="409" r:id="rId38"/>
    <p:sldId id="410" r:id="rId39"/>
    <p:sldId id="408" r:id="rId40"/>
    <p:sldId id="411" r:id="rId41"/>
    <p:sldId id="412" r:id="rId42"/>
    <p:sldId id="413" r:id="rId43"/>
    <p:sldId id="371" r:id="rId44"/>
    <p:sldId id="372" r:id="rId45"/>
    <p:sldId id="384" r:id="rId46"/>
    <p:sldId id="374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CC"/>
    <a:srgbClr val="FC1A02"/>
    <a:srgbClr val="FFFFFF"/>
    <a:srgbClr val="FFFF00"/>
    <a:srgbClr val="99FF33"/>
    <a:srgbClr val="000000"/>
    <a:srgbClr val="33CCFF"/>
    <a:srgbClr val="0099FF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0845" autoAdjust="0"/>
  </p:normalViewPr>
  <p:slideViewPr>
    <p:cSldViewPr snapToGrid="0">
      <p:cViewPr varScale="1">
        <p:scale>
          <a:sx n="70" d="100"/>
          <a:sy n="70" d="100"/>
        </p:scale>
        <p:origin x="1051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59F2163-F2C8-4D1C-9AB2-2293AF30A8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2066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8630483-2C14-49D2-8F27-9DB71576AC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558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UOS Stephenso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UOS Stephenso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UOS Stephenso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UOS Stephenso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UOS Stephenso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AE01E2-A7DF-4B37-975B-132FAFD046DF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84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F23A8-3BCF-4E4B-AD8B-61FA9EDFEEE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23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DB6764C-2C62-4379-A5AF-E78B70E97F53}" type="datetime1">
              <a:rPr lang="en-GB" smtClean="0"/>
              <a:pPr>
                <a:defRPr/>
              </a:pPr>
              <a:t>02/12/2024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705485-BCC9-42CD-B5B9-A2CE1052DAA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08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135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288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3959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83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311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09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652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483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240123"/>
            <a:ext cx="3868340" cy="5225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762655"/>
            <a:ext cx="3868340" cy="342700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2240123"/>
            <a:ext cx="3887391" cy="5225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762655"/>
            <a:ext cx="3887391" cy="342700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893159"/>
            <a:ext cx="78867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91489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628650" y="89315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9746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166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218721"/>
            <a:ext cx="7886700" cy="3958241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893159"/>
            <a:ext cx="78867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9397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362200"/>
            <a:ext cx="4038600" cy="3733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00600" y="2362200"/>
            <a:ext cx="4038600" cy="17907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00600" y="4305300"/>
            <a:ext cx="4038600" cy="17907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893159"/>
            <a:ext cx="78867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203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24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234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298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46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29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68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5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7DE6118-2437-4B30-8E3C-4D2BE6020583}" type="datetimeFigureOut">
              <a:rPr lang="en-US" smtClean="0"/>
              <a:pPr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4194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  <p:sldLayoutId id="2147483960" r:id="rId13"/>
    <p:sldLayoutId id="2147483961" r:id="rId14"/>
    <p:sldLayoutId id="2147483962" r:id="rId15"/>
    <p:sldLayoutId id="2147483963" r:id="rId16"/>
    <p:sldLayoutId id="2147483964" r:id="rId17"/>
    <p:sldLayoutId id="2147483759" r:id="rId18"/>
    <p:sldLayoutId id="2147483760" r:id="rId19"/>
    <p:sldLayoutId id="2147483764" r:id="rId20"/>
    <p:sldLayoutId id="2147483766" r:id="rId21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mp"/><Relationship Id="rId5" Type="http://schemas.openxmlformats.org/officeDocument/2006/relationships/image" Target="../media/image24.tmp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toffice.gov.uk/hadobs/hadukp/" TargetMode="External"/><Relationship Id="rId2" Type="http://schemas.openxmlformats.org/officeDocument/2006/relationships/hyperlink" Target="https://www.metoffice.gov.uk/hadobs/hadc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mp"/><Relationship Id="rId4" Type="http://schemas.openxmlformats.org/officeDocument/2006/relationships/image" Target="../media/image42.tm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tmp"/><Relationship Id="rId4" Type="http://schemas.openxmlformats.org/officeDocument/2006/relationships/image" Target="../media/image47.tm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tm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itu.edu.tr/~tokerem/The_Book_of_R.pdf" TargetMode="External"/><Relationship Id="rId2" Type="http://schemas.openxmlformats.org/officeDocument/2006/relationships/hyperlink" Target="https://r4ds.hadley.nz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an.r-project.org/doc/contrib/Paradis-rdebuts_en.pdf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R and </a:t>
            </a:r>
            <a:r>
              <a:rPr lang="en-GB" b="1" dirty="0" err="1"/>
              <a:t>Larg</a:t>
            </a:r>
            <a:r>
              <a:rPr lang="en-GB" b="1" dirty="0"/>
              <a:t>(</a:t>
            </a:r>
            <a:r>
              <a:rPr lang="en-GB" b="1" dirty="0" err="1"/>
              <a:t>ish</a:t>
            </a:r>
            <a:r>
              <a:rPr lang="en-GB" b="1" dirty="0"/>
              <a:t>) Data</a:t>
            </a:r>
            <a:br>
              <a:rPr lang="en-GB" b="1" dirty="0"/>
            </a:br>
            <a:r>
              <a:rPr lang="en-GB" sz="4400" b="1" dirty="0"/>
              <a:t>A Very Basic Introduction</a:t>
            </a:r>
            <a:endParaRPr lang="en-US" sz="36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sz="2800" dirty="0"/>
              <a:t>John Wainwright</a:t>
            </a:r>
            <a:endParaRPr lang="en-GB" dirty="0"/>
          </a:p>
          <a:p>
            <a:r>
              <a:rPr lang="en-GB" dirty="0"/>
              <a:t>BSG Training Course, Windsor </a:t>
            </a:r>
          </a:p>
          <a:p>
            <a:r>
              <a:rPr lang="en-GB" dirty="0"/>
              <a:t>December 2024</a:t>
            </a: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6444207" y="5184438"/>
            <a:ext cx="2669131" cy="1614141"/>
            <a:chOff x="6948264" y="5661248"/>
            <a:chExt cx="1944216" cy="1175753"/>
          </a:xfrm>
        </p:grpSpPr>
        <p:sp>
          <p:nvSpPr>
            <p:cNvPr id="5" name="Rectangle 4"/>
            <p:cNvSpPr/>
            <p:nvPr/>
          </p:nvSpPr>
          <p:spPr>
            <a:xfrm>
              <a:off x="6948264" y="5661248"/>
              <a:ext cx="1944216" cy="117575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0272" y="5805264"/>
              <a:ext cx="1819660" cy="9936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2A65C08-9E62-D2F8-3622-7C409483956F}"/>
              </a:ext>
            </a:extLst>
          </p:cNvPr>
          <p:cNvSpPr txBox="1"/>
          <p:nvPr/>
        </p:nvSpPr>
        <p:spPr>
          <a:xfrm>
            <a:off x="984807" y="4704221"/>
            <a:ext cx="7166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https://github.com/john-wainwright/RAndData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A50603-7281-DAA5-A86F-C180D5B36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0" y="5316806"/>
            <a:ext cx="1960626" cy="15192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basics</a:t>
            </a:r>
          </a:p>
        </p:txBody>
      </p:sp>
    </p:spTree>
    <p:extLst>
      <p:ext uri="{BB962C8B-B14F-4D97-AF65-F5344CB8AC3E}">
        <p14:creationId xmlns:p14="http://schemas.microsoft.com/office/powerpoint/2010/main" val="3167913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54404" y="2432662"/>
            <a:ext cx="3657258" cy="544884"/>
          </a:xfrm>
        </p:spPr>
        <p:txBody>
          <a:bodyPr>
            <a:normAutofit/>
          </a:bodyPr>
          <a:lstStyle/>
          <a:p>
            <a:r>
              <a:rPr lang="en-GB" dirty="0"/>
              <a:t>Types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754404" y="2977546"/>
            <a:ext cx="3657258" cy="3411063"/>
          </a:xfrm>
        </p:spPr>
        <p:txBody>
          <a:bodyPr/>
          <a:lstStyle/>
          <a:p>
            <a:r>
              <a:rPr lang="en-GB" dirty="0"/>
              <a:t>Integer		a &lt;- 1</a:t>
            </a:r>
          </a:p>
          <a:p>
            <a:r>
              <a:rPr lang="en-GB" dirty="0"/>
              <a:t>Numeric		a &lt;- 1.0</a:t>
            </a:r>
          </a:p>
          <a:p>
            <a:r>
              <a:rPr lang="en-GB" dirty="0"/>
              <a:t>Characters	a &lt;- ‘1’</a:t>
            </a:r>
          </a:p>
          <a:p>
            <a:r>
              <a:rPr lang="en-GB" dirty="0"/>
              <a:t>Factors		</a:t>
            </a:r>
            <a:r>
              <a:rPr lang="en-GB" sz="2000" dirty="0"/>
              <a:t>a &lt;- factor (1)</a:t>
            </a:r>
            <a:endParaRPr lang="en-GB" dirty="0"/>
          </a:p>
          <a:p>
            <a:r>
              <a:rPr lang="en-GB" dirty="0"/>
              <a:t>Boolean		a &lt;- TRUE</a:t>
            </a:r>
          </a:p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721225" y="2432663"/>
            <a:ext cx="3671498" cy="544883"/>
          </a:xfrm>
        </p:spPr>
        <p:txBody>
          <a:bodyPr/>
          <a:lstStyle/>
          <a:p>
            <a:r>
              <a:rPr lang="en-GB" dirty="0"/>
              <a:t>Conversion to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721225" y="2977546"/>
            <a:ext cx="3671498" cy="3411063"/>
          </a:xfrm>
        </p:spPr>
        <p:txBody>
          <a:bodyPr/>
          <a:lstStyle/>
          <a:p>
            <a:r>
              <a:rPr lang="en-GB" dirty="0" err="1"/>
              <a:t>as.integer</a:t>
            </a:r>
            <a:r>
              <a:rPr lang="en-GB" dirty="0"/>
              <a:t> ()</a:t>
            </a:r>
          </a:p>
          <a:p>
            <a:r>
              <a:rPr lang="en-GB" dirty="0" err="1"/>
              <a:t>as.numeric</a:t>
            </a:r>
            <a:r>
              <a:rPr lang="en-GB" dirty="0"/>
              <a:t> ()</a:t>
            </a:r>
          </a:p>
          <a:p>
            <a:r>
              <a:rPr lang="en-GB" dirty="0" err="1"/>
              <a:t>as.character</a:t>
            </a:r>
            <a:r>
              <a:rPr lang="en-GB" dirty="0"/>
              <a:t> ()</a:t>
            </a:r>
          </a:p>
          <a:p>
            <a:r>
              <a:rPr lang="en-GB" dirty="0" err="1"/>
              <a:t>as.factor</a:t>
            </a:r>
            <a:r>
              <a:rPr lang="en-GB" dirty="0"/>
              <a:t> ()</a:t>
            </a:r>
          </a:p>
          <a:p>
            <a:r>
              <a:rPr lang="en-GB" dirty="0" err="1"/>
              <a:t>as.logical</a:t>
            </a:r>
            <a:r>
              <a:rPr lang="en-GB" dirty="0"/>
              <a:t> ()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56265" y="4453563"/>
            <a:ext cx="8046222" cy="1701963"/>
            <a:chOff x="256265" y="4258491"/>
            <a:chExt cx="8046222" cy="1701963"/>
          </a:xfrm>
        </p:grpSpPr>
        <p:sp>
          <p:nvSpPr>
            <p:cNvPr id="8" name="Freeform 7"/>
            <p:cNvSpPr/>
            <p:nvPr/>
          </p:nvSpPr>
          <p:spPr>
            <a:xfrm>
              <a:off x="256265" y="4258491"/>
              <a:ext cx="612415" cy="1463040"/>
            </a:xfrm>
            <a:custGeom>
              <a:avLst/>
              <a:gdLst>
                <a:gd name="connsiteX0" fmla="*/ 534038 w 612415"/>
                <a:gd name="connsiteY0" fmla="*/ 0 h 1463040"/>
                <a:gd name="connsiteX1" fmla="*/ 63775 w 612415"/>
                <a:gd name="connsiteY1" fmla="*/ 359229 h 1463040"/>
                <a:gd name="connsiteX2" fmla="*/ 63775 w 612415"/>
                <a:gd name="connsiteY2" fmla="*/ 1038498 h 1463040"/>
                <a:gd name="connsiteX3" fmla="*/ 612415 w 612415"/>
                <a:gd name="connsiteY3" fmla="*/ 146304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415" h="1463040">
                  <a:moveTo>
                    <a:pt x="534038" y="0"/>
                  </a:moveTo>
                  <a:cubicBezTo>
                    <a:pt x="338095" y="93073"/>
                    <a:pt x="142152" y="186146"/>
                    <a:pt x="63775" y="359229"/>
                  </a:cubicBezTo>
                  <a:cubicBezTo>
                    <a:pt x="-14602" y="532312"/>
                    <a:pt x="-27665" y="854529"/>
                    <a:pt x="63775" y="1038498"/>
                  </a:cubicBezTo>
                  <a:cubicBezTo>
                    <a:pt x="155215" y="1222467"/>
                    <a:pt x="383815" y="1342753"/>
                    <a:pt x="612415" y="1463040"/>
                  </a:cubicBezTo>
                </a:path>
              </a:pathLst>
            </a:custGeom>
            <a:noFill/>
            <a:ln w="60325"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75400" y="5314123"/>
              <a:ext cx="7427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Gill Sans MT" panose="020B0502020104020203" pitchFamily="34" charset="0"/>
                </a:rPr>
                <a:t>Think of factors as grouping variables.  They become important in certain types of statistical analysis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34F5F2E-1E02-B8FA-3204-90E1B1836FEE}"/>
              </a:ext>
            </a:extLst>
          </p:cNvPr>
          <p:cNvSpPr txBox="1"/>
          <p:nvPr/>
        </p:nvSpPr>
        <p:spPr>
          <a:xfrm>
            <a:off x="3509454" y="2014913"/>
            <a:ext cx="544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Gill Sans MT" panose="020B0502020104020203" pitchFamily="34" charset="0"/>
              </a:rPr>
              <a:t>Note the preferred use of &lt;- to assign values in R</a:t>
            </a: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2D73CBFD-FED6-E95A-0241-82FCC675191B}"/>
              </a:ext>
            </a:extLst>
          </p:cNvPr>
          <p:cNvSpPr/>
          <p:nvPr/>
        </p:nvSpPr>
        <p:spPr>
          <a:xfrm rot="2366446" flipH="1">
            <a:off x="3414647" y="2272483"/>
            <a:ext cx="45719" cy="946140"/>
          </a:xfrm>
          <a:custGeom>
            <a:avLst/>
            <a:gdLst>
              <a:gd name="connsiteX0" fmla="*/ 534038 w 612415"/>
              <a:gd name="connsiteY0" fmla="*/ 0 h 1463040"/>
              <a:gd name="connsiteX1" fmla="*/ 63775 w 612415"/>
              <a:gd name="connsiteY1" fmla="*/ 359229 h 1463040"/>
              <a:gd name="connsiteX2" fmla="*/ 63775 w 612415"/>
              <a:gd name="connsiteY2" fmla="*/ 1038498 h 1463040"/>
              <a:gd name="connsiteX3" fmla="*/ 612415 w 612415"/>
              <a:gd name="connsiteY3" fmla="*/ 146304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415" h="1463040">
                <a:moveTo>
                  <a:pt x="534038" y="0"/>
                </a:moveTo>
                <a:cubicBezTo>
                  <a:pt x="338095" y="93073"/>
                  <a:pt x="142152" y="186146"/>
                  <a:pt x="63775" y="359229"/>
                </a:cubicBezTo>
                <a:cubicBezTo>
                  <a:pt x="-14602" y="532312"/>
                  <a:pt x="-27665" y="854529"/>
                  <a:pt x="63775" y="1038498"/>
                </a:cubicBezTo>
                <a:cubicBezTo>
                  <a:pt x="155215" y="1222467"/>
                  <a:pt x="383815" y="1342753"/>
                  <a:pt x="612415" y="1463040"/>
                </a:cubicBezTo>
              </a:path>
            </a:pathLst>
          </a:custGeom>
          <a:noFill/>
          <a:ln w="60325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46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Combine function:	c (“John”, “Wainwright”), c (1, 2)</a:t>
            </a:r>
          </a:p>
          <a:p>
            <a:r>
              <a:rPr lang="en-GB" dirty="0"/>
              <a:t>Statistical functions:	mean (a), mean (a, na.rm = TRUE)</a:t>
            </a:r>
          </a:p>
          <a:p>
            <a:r>
              <a:rPr lang="en-GB" dirty="0"/>
              <a:t>Mathematical functions:	</a:t>
            </a:r>
            <a:r>
              <a:rPr lang="en-GB" dirty="0" err="1"/>
              <a:t>exp</a:t>
            </a:r>
            <a:r>
              <a:rPr lang="en-GB" dirty="0"/>
              <a:t> (a), log (a)</a:t>
            </a:r>
          </a:p>
          <a:p>
            <a:endParaRPr lang="en-GB" dirty="0"/>
          </a:p>
          <a:p>
            <a:r>
              <a:rPr lang="en-GB" dirty="0"/>
              <a:t>Combinations of functions:	mean (</a:t>
            </a:r>
            <a:r>
              <a:rPr lang="en-GB" dirty="0" err="1"/>
              <a:t>exp</a:t>
            </a:r>
            <a:r>
              <a:rPr lang="en-GB" dirty="0"/>
              <a:t> (a))</a:t>
            </a:r>
          </a:p>
          <a:p>
            <a:r>
              <a:rPr lang="en-GB" dirty="0"/>
              <a:t>(parentheses are important to define precedence)</a:t>
            </a:r>
          </a:p>
          <a:p>
            <a:endParaRPr lang="en-GB" dirty="0"/>
          </a:p>
          <a:p>
            <a:r>
              <a:rPr lang="en-GB" dirty="0"/>
              <a:t>Help!</a:t>
            </a:r>
          </a:p>
        </p:txBody>
      </p:sp>
    </p:spTree>
    <p:extLst>
      <p:ext uri="{BB962C8B-B14F-4D97-AF65-F5344CB8AC3E}">
        <p14:creationId xmlns:p14="http://schemas.microsoft.com/office/powerpoint/2010/main" val="1130865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732450"/>
            <a:ext cx="7765322" cy="451595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The basic data structure in R is a data frame, i.e. columns of variables with rows for each observation</a:t>
            </a:r>
          </a:p>
          <a:p>
            <a:r>
              <a:rPr lang="en-GB" dirty="0" err="1"/>
              <a:t>data.frame</a:t>
            </a:r>
            <a:r>
              <a:rPr lang="en-GB" dirty="0"/>
              <a:t> () creates a data frame from scratch</a:t>
            </a:r>
          </a:p>
          <a:p>
            <a:r>
              <a:rPr lang="en-GB" dirty="0"/>
              <a:t>We have just created a data frame using the read.csv () function</a:t>
            </a:r>
          </a:p>
          <a:p>
            <a:r>
              <a:rPr lang="en-GB" dirty="0"/>
              <a:t>Click on the name of the data frame in the Environment Pane or type View (</a:t>
            </a:r>
            <a:r>
              <a:rPr lang="en-GB" dirty="0" err="1"/>
              <a:t>data_frame_name</a:t>
            </a:r>
            <a:r>
              <a:rPr lang="en-GB" dirty="0"/>
              <a:t>) to see what it contains.  Note that you cannot (for good reason) edit the data in the data frame here</a:t>
            </a:r>
          </a:p>
          <a:p>
            <a:r>
              <a:rPr lang="en-GB" dirty="0"/>
              <a:t>To access the columns, use $</a:t>
            </a:r>
            <a:r>
              <a:rPr lang="en-GB" dirty="0" err="1"/>
              <a:t>column_name</a:t>
            </a:r>
            <a:r>
              <a:rPr lang="en-GB" dirty="0"/>
              <a:t> or [column number] or [“</a:t>
            </a:r>
            <a:r>
              <a:rPr lang="en-GB" dirty="0" err="1"/>
              <a:t>column_name</a:t>
            </a:r>
            <a:r>
              <a:rPr lang="en-GB" dirty="0"/>
              <a:t>”]</a:t>
            </a:r>
          </a:p>
          <a:p>
            <a:r>
              <a:rPr lang="en-GB" dirty="0"/>
              <a:t>To access the rows, use [</a:t>
            </a:r>
            <a:r>
              <a:rPr lang="en-GB" dirty="0" err="1"/>
              <a:t>row_number</a:t>
            </a:r>
            <a:r>
              <a:rPr lang="en-GB" dirty="0"/>
              <a:t>, ]</a:t>
            </a:r>
          </a:p>
          <a:p>
            <a:r>
              <a:rPr lang="en-GB" dirty="0"/>
              <a:t>To access any element, use [</a:t>
            </a:r>
            <a:r>
              <a:rPr lang="en-GB" dirty="0" err="1"/>
              <a:t>row_number</a:t>
            </a:r>
            <a:r>
              <a:rPr lang="en-GB" dirty="0"/>
              <a:t>, </a:t>
            </a:r>
            <a:r>
              <a:rPr lang="en-GB" dirty="0" err="1"/>
              <a:t>column_number</a:t>
            </a:r>
            <a:r>
              <a:rPr lang="en-GB" dirty="0"/>
              <a:t>] (but note having to do this can be avoided in most cases, which speeds things up a lot)</a:t>
            </a:r>
          </a:p>
          <a:p>
            <a:r>
              <a:rPr lang="en-GB" dirty="0"/>
              <a:t>Note the difference between a data frame, an array, a matrix and a list.  Advanced R has many different types of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3659194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96C07-4D46-F119-0BF8-9C89A707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of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922A4-53AE-DDC8-DC27-9160681F6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Base R has a range of functions for simple statistics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Note that if there are missing values in the data, R will default to saying the overall result is a missing value, unless we tell it to ignore the missing values using na.rm = TRUE</a:t>
            </a:r>
          </a:p>
          <a:p>
            <a:r>
              <a:rPr lang="en-GB" dirty="0"/>
              <a:t>To see what’s in the base and stats libraries in R, you can type in the console:</a:t>
            </a:r>
          </a:p>
          <a:p>
            <a:r>
              <a:rPr lang="en-GB" dirty="0"/>
              <a:t>&gt; library (help = "base")</a:t>
            </a:r>
          </a:p>
          <a:p>
            <a:r>
              <a:rPr lang="en-GB" dirty="0"/>
              <a:t>&gt; library (help = "stats")</a:t>
            </a:r>
          </a:p>
        </p:txBody>
      </p:sp>
      <p:pic>
        <p:nvPicPr>
          <p:cNvPr id="5" name="Picture 4" descr="A black background with white text and dollar signs&#10;&#10;Description automatically generated">
            <a:extLst>
              <a:ext uri="{FF2B5EF4-FFF2-40B4-BE49-F238E27FC236}">
                <a16:creationId xmlns:a16="http://schemas.microsoft.com/office/drawing/2014/main" id="{EC6ECB2D-8E61-2828-F435-A69ED93CB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01" y="2219672"/>
            <a:ext cx="5821855" cy="1084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8845D2-87F9-02F5-5005-4AF708C9CCE7}"/>
              </a:ext>
            </a:extLst>
          </p:cNvPr>
          <p:cNvSpPr txBox="1"/>
          <p:nvPr/>
        </p:nvSpPr>
        <p:spPr>
          <a:xfrm>
            <a:off x="4397319" y="4867871"/>
            <a:ext cx="3954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These libraries are always available without an extra library call</a:t>
            </a:r>
          </a:p>
        </p:txBody>
      </p:sp>
    </p:spTree>
    <p:extLst>
      <p:ext uri="{BB962C8B-B14F-4D97-AF65-F5344CB8AC3E}">
        <p14:creationId xmlns:p14="http://schemas.microsoft.com/office/powerpoint/2010/main" val="792694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3776143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732450"/>
            <a:ext cx="7765322" cy="4515950"/>
          </a:xfrm>
        </p:spPr>
        <p:txBody>
          <a:bodyPr>
            <a:normAutofit/>
          </a:bodyPr>
          <a:lstStyle/>
          <a:p>
            <a:r>
              <a:rPr lang="en-GB" sz="2200" dirty="0">
                <a:latin typeface="+mj-lt"/>
                <a:cs typeface="Courier New" panose="02070309020205020404" pitchFamily="49" charset="0"/>
              </a:rPr>
              <a:t>R is an extensible language, making it extremely powerful and flexible</a:t>
            </a:r>
          </a:p>
          <a:p>
            <a:r>
              <a:rPr lang="en-GB" sz="2200" dirty="0">
                <a:latin typeface="+mj-lt"/>
                <a:cs typeface="Courier New" panose="02070309020205020404" pitchFamily="49" charset="0"/>
              </a:rPr>
              <a:t>Extra functions are stored in Libraries, installed from packages on CRAN (or elsewhere)</a:t>
            </a:r>
          </a:p>
          <a:p>
            <a:r>
              <a:rPr lang="en-GB" sz="2200" dirty="0">
                <a:latin typeface="+mj-lt"/>
                <a:cs typeface="Courier New" panose="02070309020205020404" pitchFamily="49" charset="0"/>
              </a:rPr>
              <a:t>In our test script we used:</a:t>
            </a:r>
          </a:p>
          <a:p>
            <a:endParaRPr lang="en-GB" sz="2200" dirty="0">
              <a:latin typeface="+mj-lt"/>
              <a:cs typeface="Courier New" panose="02070309020205020404" pitchFamily="49" charset="0"/>
            </a:endParaRPr>
          </a:p>
          <a:p>
            <a:r>
              <a:rPr lang="en-GB" sz="2200" dirty="0">
                <a:latin typeface="+mj-lt"/>
                <a:cs typeface="Courier New" panose="02070309020205020404" pitchFamily="49" charset="0"/>
              </a:rPr>
              <a:t>To install the </a:t>
            </a:r>
            <a:r>
              <a:rPr lang="en-GB" sz="2200" dirty="0" err="1">
                <a:latin typeface="+mj-lt"/>
                <a:cs typeface="Courier New" panose="02070309020205020404" pitchFamily="49" charset="0"/>
              </a:rPr>
              <a:t>tidyverse</a:t>
            </a:r>
            <a:r>
              <a:rPr lang="en-GB" sz="2200" dirty="0">
                <a:latin typeface="+mj-lt"/>
                <a:cs typeface="Courier New" panose="02070309020205020404" pitchFamily="49" charset="0"/>
              </a:rPr>
              <a:t> and </a:t>
            </a:r>
            <a:r>
              <a:rPr lang="en-GB" sz="2200" dirty="0" err="1">
                <a:latin typeface="+mj-lt"/>
                <a:cs typeface="Courier New" panose="02070309020205020404" pitchFamily="49" charset="0"/>
              </a:rPr>
              <a:t>gridExtra</a:t>
            </a:r>
            <a:r>
              <a:rPr lang="en-GB" sz="2200" dirty="0">
                <a:latin typeface="+mj-lt"/>
                <a:cs typeface="Courier New" panose="02070309020205020404" pitchFamily="49" charset="0"/>
              </a:rPr>
              <a:t> packages from CRAN</a:t>
            </a:r>
          </a:p>
          <a:p>
            <a:r>
              <a:rPr lang="en-GB" sz="2200" dirty="0">
                <a:latin typeface="+mj-lt"/>
                <a:cs typeface="Courier New" panose="02070309020205020404" pitchFamily="49" charset="0"/>
              </a:rPr>
              <a:t>We tell our current script that we want to use the installed libraries with:</a:t>
            </a:r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43DE1B7-1A49-02C1-08CE-349F6F153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84" y="3761825"/>
            <a:ext cx="5255656" cy="649300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16E3FC3-8619-6D0D-C9C4-8FCF11C94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833" y="5564884"/>
            <a:ext cx="4170607" cy="94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26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tidyverse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4416" y="1732450"/>
            <a:ext cx="6646252" cy="4319434"/>
          </a:xfrm>
        </p:spPr>
        <p:txBody>
          <a:bodyPr>
            <a:normAutofit/>
          </a:bodyPr>
          <a:lstStyle/>
          <a:p>
            <a:r>
              <a:rPr lang="en-GB" sz="2400" dirty="0" err="1"/>
              <a:t>tidyr</a:t>
            </a:r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400" dirty="0" err="1"/>
              <a:t>dplyr</a:t>
            </a:r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ggplot2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23470-895B-5ADA-133C-588C9826A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27" y="1818908"/>
            <a:ext cx="1151001" cy="1329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45F4F0-16BD-31B0-9D36-120AB8782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90" y="3387442"/>
            <a:ext cx="1142438" cy="13197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19CFE4-2B9B-BDEE-D972-01F242ADF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90" y="4938544"/>
            <a:ext cx="1162834" cy="1347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58AE93-676E-F6FF-6BE7-344319864B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17"/>
          <a:stretch/>
        </p:blipFill>
        <p:spPr>
          <a:xfrm>
            <a:off x="3029800" y="1818908"/>
            <a:ext cx="2632172" cy="14485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360D16-F1D3-DD30-7D05-3585FBB9E6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t="58583"/>
          <a:stretch/>
        </p:blipFill>
        <p:spPr>
          <a:xfrm>
            <a:off x="5661972" y="1818908"/>
            <a:ext cx="3451560" cy="1448548"/>
          </a:xfrm>
          <a:prstGeom prst="rect">
            <a:avLst/>
          </a:prstGeom>
        </p:spPr>
      </p:pic>
      <p:pic>
        <p:nvPicPr>
          <p:cNvPr id="14" name="Picture 1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5E7081A-9773-DFB0-D27F-66FDE0B489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800" y="3429000"/>
            <a:ext cx="3919640" cy="1243085"/>
          </a:xfrm>
          <a:prstGeom prst="rect">
            <a:avLst/>
          </a:prstGeom>
        </p:spPr>
      </p:pic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41027911-887D-F39D-FD92-86FEE1D017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70"/>
          <a:stretch/>
        </p:blipFill>
        <p:spPr>
          <a:xfrm>
            <a:off x="3017550" y="5302033"/>
            <a:ext cx="2828023" cy="14485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84248D-455F-33AC-F848-21557F7F4D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49"/>
          <a:stretch/>
        </p:blipFill>
        <p:spPr>
          <a:xfrm>
            <a:off x="5976988" y="5307519"/>
            <a:ext cx="2832314" cy="144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55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33E3F-E0D9-7D88-629F-CAB913138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tidyverse</a:t>
            </a:r>
            <a:r>
              <a:rPr lang="en-GB" dirty="0"/>
              <a:t>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6002E-8AE8-8945-7804-2C5EC565F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3174552"/>
            <a:ext cx="7765322" cy="3409128"/>
          </a:xfrm>
        </p:spPr>
        <p:txBody>
          <a:bodyPr>
            <a:normAutofit/>
          </a:bodyPr>
          <a:lstStyle/>
          <a:p>
            <a:r>
              <a:rPr lang="en-GB" dirty="0"/>
              <a:t>Let’s apply </a:t>
            </a:r>
            <a:r>
              <a:rPr lang="en-GB" dirty="0" err="1"/>
              <a:t>dplyr</a:t>
            </a:r>
            <a:r>
              <a:rPr lang="en-GB" dirty="0"/>
              <a:t> and </a:t>
            </a:r>
            <a:r>
              <a:rPr lang="en-GB" dirty="0" err="1"/>
              <a:t>lubridate</a:t>
            </a:r>
            <a:r>
              <a:rPr lang="en-GB" dirty="0"/>
              <a:t> to create a new variable called date: </a:t>
            </a:r>
          </a:p>
          <a:p>
            <a:endParaRPr lang="en-GB" dirty="0"/>
          </a:p>
          <a:p>
            <a:r>
              <a:rPr lang="en-GB" dirty="0"/>
              <a:t>%&gt;% is the pipe – it sends the dataset as the first argument to the next function (mutate here)</a:t>
            </a:r>
          </a:p>
          <a:p>
            <a:r>
              <a:rPr lang="en-GB" dirty="0"/>
              <a:t>mutate is a </a:t>
            </a:r>
            <a:r>
              <a:rPr lang="en-GB" dirty="0" err="1"/>
              <a:t>dplyr</a:t>
            </a:r>
            <a:r>
              <a:rPr lang="en-GB" dirty="0"/>
              <a:t> function to create a new variable (column)</a:t>
            </a:r>
          </a:p>
          <a:p>
            <a:r>
              <a:rPr lang="en-GB" dirty="0" err="1"/>
              <a:t>make_date</a:t>
            </a:r>
            <a:r>
              <a:rPr lang="en-GB" dirty="0"/>
              <a:t> (year, month, day) is a </a:t>
            </a:r>
            <a:r>
              <a:rPr lang="en-GB" dirty="0" err="1"/>
              <a:t>lubridate</a:t>
            </a:r>
            <a:r>
              <a:rPr lang="en-GB" dirty="0"/>
              <a:t> function to combine separate values into a single date-time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83CAD6-9B52-C640-1455-C470F8B50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46" y="1826866"/>
            <a:ext cx="1162690" cy="1347687"/>
          </a:xfrm>
          <a:prstGeom prst="rect">
            <a:avLst/>
          </a:prstGeom>
        </p:spPr>
      </p:pic>
      <p:pic>
        <p:nvPicPr>
          <p:cNvPr id="7" name="Picture 6" descr="A computer screen shot&#10;&#10;Description automatically generated with medium confidence">
            <a:extLst>
              <a:ext uri="{FF2B5EF4-FFF2-40B4-BE49-F238E27FC236}">
                <a16:creationId xmlns:a16="http://schemas.microsoft.com/office/drawing/2014/main" id="{9188ECA7-2768-0565-D1FE-735C185C1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266" y="1826866"/>
            <a:ext cx="4512678" cy="1356413"/>
          </a:xfrm>
          <a:prstGeom prst="rect">
            <a:avLst/>
          </a:prstGeom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29A4315-5E8A-DFC1-E078-98E23246B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35" y="3779520"/>
            <a:ext cx="7033583" cy="5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70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7BD6-AA90-D627-0AFA-2F5ADA5D4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12B14-766B-7E5C-893D-365D574C5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1732450"/>
            <a:ext cx="7983166" cy="4058751"/>
          </a:xfrm>
        </p:spPr>
        <p:txBody>
          <a:bodyPr/>
          <a:lstStyle/>
          <a:p>
            <a:r>
              <a:rPr lang="en-GB" dirty="0"/>
              <a:t>To make a simple plot, we call </a:t>
            </a:r>
            <a:r>
              <a:rPr lang="en-GB" dirty="0" err="1"/>
              <a:t>ggplot</a:t>
            </a:r>
            <a:r>
              <a:rPr lang="en-GB" dirty="0"/>
              <a:t> with a reference to the data to use</a:t>
            </a:r>
          </a:p>
          <a:p>
            <a:r>
              <a:rPr lang="en-GB" dirty="0" err="1"/>
              <a:t>geom_line</a:t>
            </a:r>
            <a:r>
              <a:rPr lang="en-GB" dirty="0"/>
              <a:t> gives the aesthetics (</a:t>
            </a:r>
            <a:r>
              <a:rPr lang="en-GB" dirty="0" err="1"/>
              <a:t>aes</a:t>
            </a:r>
            <a:r>
              <a:rPr lang="en-GB" dirty="0"/>
              <a:t>) of the x and y data</a:t>
            </a:r>
          </a:p>
          <a:p>
            <a:r>
              <a:rPr lang="en-GB" dirty="0"/>
              <a:t>Each component of the plot is added to the previous one using 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593CB-A9FF-46E0-7DA0-C3A7BCD2E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34" y="232363"/>
            <a:ext cx="1162834" cy="1347687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D0E96AE-B530-5E10-9E81-279D8CD53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14" y="3275017"/>
            <a:ext cx="6775773" cy="671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534126-8215-DF79-31B6-3D9CDDE6D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353" y="4007101"/>
            <a:ext cx="5193307" cy="272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62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D479-1B6B-7629-04B9-81E7340A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output from R</a:t>
            </a:r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5C274E49-849E-EE63-0D1B-6663A0F91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83" y="1712033"/>
            <a:ext cx="8736034" cy="453636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7619D5-1C51-6208-5EE6-4B7CB8C55981}"/>
              </a:ext>
            </a:extLst>
          </p:cNvPr>
          <p:cNvSpPr txBox="1"/>
          <p:nvPr/>
        </p:nvSpPr>
        <p:spPr>
          <a:xfrm>
            <a:off x="203983" y="6273225"/>
            <a:ext cx="87360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Wainwright J, G Ayala 2021 ‘Reconstructing the Neolithic River </a:t>
            </a:r>
            <a:r>
              <a:rPr lang="en-GB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Çarşamba</a:t>
            </a:r>
            <a:r>
              <a:rPr lang="en-GB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the riverscape of </a:t>
            </a:r>
            <a:r>
              <a:rPr lang="en-GB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Çatalhöyük</a:t>
            </a:r>
            <a:r>
              <a:rPr lang="en-GB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Turkey’, </a:t>
            </a:r>
            <a:r>
              <a:rPr lang="en-GB" sz="1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Holocene </a:t>
            </a:r>
            <a:r>
              <a:rPr lang="en-GB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32(11)</a:t>
            </a:r>
            <a:r>
              <a:rPr lang="en-GB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1277–1304. </a:t>
            </a:r>
            <a:r>
              <a:rPr lang="en-GB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GB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10.1177/09596836211041744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925497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1529178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BB1208-BC83-86F2-20EB-B9B77A052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dplyr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78E5D2-F799-5752-3D38-6E9FB172B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1732450"/>
            <a:ext cx="7765322" cy="4692734"/>
          </a:xfrm>
        </p:spPr>
        <p:txBody>
          <a:bodyPr>
            <a:normAutofit fontScale="92500"/>
          </a:bodyPr>
          <a:lstStyle/>
          <a:p>
            <a:r>
              <a:rPr lang="en-GB" dirty="0"/>
              <a:t>The previous graph contained all the data, but it’s not easy to work out what’s happening.  Let’s use </a:t>
            </a:r>
            <a:r>
              <a:rPr lang="en-GB" dirty="0" err="1"/>
              <a:t>dplyr</a:t>
            </a:r>
            <a:r>
              <a:rPr lang="en-GB" dirty="0"/>
              <a:t> to calculate annual statistics to simplify things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So we now have a new data frame called </a:t>
            </a:r>
            <a:r>
              <a:rPr lang="en-GB" dirty="0" err="1"/>
              <a:t>durhamAnnual</a:t>
            </a:r>
            <a:endParaRPr lang="en-GB" dirty="0"/>
          </a:p>
          <a:p>
            <a:r>
              <a:rPr lang="en-GB" dirty="0"/>
              <a:t>We use </a:t>
            </a:r>
            <a:r>
              <a:rPr lang="en-GB" dirty="0" err="1"/>
              <a:t>group_by</a:t>
            </a:r>
            <a:r>
              <a:rPr lang="en-GB" dirty="0"/>
              <a:t> () to tell R we want grouped data</a:t>
            </a:r>
          </a:p>
          <a:p>
            <a:r>
              <a:rPr lang="en-GB" dirty="0"/>
              <a:t>And summarize () does the calculations for each of these groups</a:t>
            </a:r>
          </a:p>
          <a:p>
            <a:r>
              <a:rPr lang="en-GB" dirty="0" err="1"/>
              <a:t>durhamAnnual</a:t>
            </a:r>
            <a:r>
              <a:rPr lang="en-GB" dirty="0"/>
              <a:t> now has 173 observations – one for each year in the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F8DFF0-2B2D-7731-22BE-07A7FF2F7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58" y="260266"/>
            <a:ext cx="1142438" cy="13197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6876C8-0BE3-145D-5C92-55C012E01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27" y="2841448"/>
            <a:ext cx="7312719" cy="158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9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79D46-CC38-D445-0C4A-881DD6698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</a:t>
            </a:r>
            <a:r>
              <a:rPr lang="en-GB" dirty="0" err="1"/>
              <a:t>ggplot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74627-58F2-E95A-BCF1-2FAB56DD3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Again, let’s check the output by plotting: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9B56C-3E3A-9119-B27C-7C6DF9917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8" y="2219672"/>
            <a:ext cx="6317527" cy="784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27E9C9-2A79-AC03-55FA-AA22978DF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865" y="3078023"/>
            <a:ext cx="6115050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3E1777-BE3C-FA8A-CCE0-6CB6C042369A}"/>
              </a:ext>
            </a:extLst>
          </p:cNvPr>
          <p:cNvSpPr txBox="1"/>
          <p:nvPr/>
        </p:nvSpPr>
        <p:spPr>
          <a:xfrm>
            <a:off x="6371932" y="1409284"/>
            <a:ext cx="2772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Passing a value to a colour aesthetic causes </a:t>
            </a:r>
            <a:r>
              <a:rPr lang="en-GB" sz="1600" i="1" dirty="0" err="1"/>
              <a:t>ggplot</a:t>
            </a:r>
            <a:r>
              <a:rPr lang="en-GB" sz="1600" i="1" dirty="0"/>
              <a:t> to choose a colour and generate a legend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F017E8-7324-EB13-15FE-B41C2CE387FC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596128" y="1947893"/>
            <a:ext cx="775804" cy="466123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44241B-9170-D516-786D-F4842206C1FF}"/>
              </a:ext>
            </a:extLst>
          </p:cNvPr>
          <p:cNvSpPr txBox="1"/>
          <p:nvPr/>
        </p:nvSpPr>
        <p:spPr>
          <a:xfrm>
            <a:off x="225977" y="3596121"/>
            <a:ext cx="2151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We can adjust the labels of the axes and the legend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B874DD-3914-C05C-A6ED-9687F8880659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301921" y="2939605"/>
            <a:ext cx="423672" cy="656516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5303E9-2573-C617-CC91-77D406C25F3B}"/>
              </a:ext>
            </a:extLst>
          </p:cNvPr>
          <p:cNvCxnSpPr>
            <a:cxnSpLocks/>
          </p:cNvCxnSpPr>
          <p:nvPr/>
        </p:nvCxnSpPr>
        <p:spPr>
          <a:xfrm flipV="1">
            <a:off x="6644640" y="5536366"/>
            <a:ext cx="451529" cy="815480"/>
          </a:xfrm>
          <a:prstGeom prst="straightConnector1">
            <a:avLst/>
          </a:prstGeom>
          <a:ln w="69850">
            <a:solidFill>
              <a:srgbClr val="C00000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C435A0A-1B38-1239-919F-22B2FBD43A4C}"/>
              </a:ext>
            </a:extLst>
          </p:cNvPr>
          <p:cNvSpPr txBox="1"/>
          <p:nvPr/>
        </p:nvSpPr>
        <p:spPr>
          <a:xfrm>
            <a:off x="4679398" y="6285169"/>
            <a:ext cx="3930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Something odd seems to be happening at the end of the plot</a:t>
            </a:r>
          </a:p>
        </p:txBody>
      </p:sp>
    </p:spTree>
    <p:extLst>
      <p:ext uri="{BB962C8B-B14F-4D97-AF65-F5344CB8AC3E}">
        <p14:creationId xmlns:p14="http://schemas.microsoft.com/office/powerpoint/2010/main" val="1891465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FAE08-DE2C-236A-746E-86810EBB8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257218"/>
            <a:ext cx="7765322" cy="6167966"/>
          </a:xfrm>
        </p:spPr>
        <p:txBody>
          <a:bodyPr/>
          <a:lstStyle/>
          <a:p>
            <a:r>
              <a:rPr lang="en-GB" dirty="0"/>
              <a:t>It’s even more obvious in the rainfall plot, so let’s look at the data at this point using the tail ()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D0543-5F21-DCAB-74B6-3473B3088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482" y="954617"/>
            <a:ext cx="611505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A5147A-124B-A543-80BB-8CA7C7BD0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85" y="4426496"/>
            <a:ext cx="5953389" cy="1864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2EF20D-C912-9839-D890-1538722F7E52}"/>
              </a:ext>
            </a:extLst>
          </p:cNvPr>
          <p:cNvSpPr txBox="1"/>
          <p:nvPr/>
        </p:nvSpPr>
        <p:spPr>
          <a:xfrm>
            <a:off x="6503070" y="4945097"/>
            <a:ext cx="25433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Our  original data only continue to the end of April 2022, causing the issues with the statistics for that year</a:t>
            </a:r>
          </a:p>
        </p:txBody>
      </p:sp>
    </p:spTree>
    <p:extLst>
      <p:ext uri="{BB962C8B-B14F-4D97-AF65-F5344CB8AC3E}">
        <p14:creationId xmlns:p14="http://schemas.microsoft.com/office/powerpoint/2010/main" val="3114276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4DB61-A6BC-E67D-A0D3-359074A5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dplyr</a:t>
            </a:r>
            <a:r>
              <a:rPr lang="en-GB" dirty="0"/>
              <a:t> again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06935-50F7-B49D-460F-F68AEBC2B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Luckily, there’s a relatively easy fix: we can use filter () from </a:t>
            </a:r>
            <a:r>
              <a:rPr lang="en-GB" dirty="0" err="1"/>
              <a:t>dplyr</a:t>
            </a:r>
            <a:r>
              <a:rPr lang="en-GB" dirty="0"/>
              <a:t> to avoid calculations for the last year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So when we repeat the plots: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C47876-E086-628F-757A-DE8E23024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345" y="2459686"/>
            <a:ext cx="5357324" cy="1158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1A17D6-85D0-5464-F199-43445AEF5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07" y="4237090"/>
            <a:ext cx="4215765" cy="2206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F91699-7548-4235-2FDF-9C31697B2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627" y="4237090"/>
            <a:ext cx="4215765" cy="220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51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E3CC56E-3717-FF31-CC40-310A34934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93" y="1498302"/>
            <a:ext cx="5321809" cy="92513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6509-BB3A-1058-D170-14CD7F071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524256"/>
            <a:ext cx="7765322" cy="5266945"/>
          </a:xfrm>
        </p:spPr>
        <p:txBody>
          <a:bodyPr/>
          <a:lstStyle/>
          <a:p>
            <a:r>
              <a:rPr lang="en-GB" dirty="0"/>
              <a:t>We need to take a slightly different approach to calculate the mean temperature, as the calculation is across the rows rather than by group: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D36F1F-DAF8-D97A-D829-18C129AEB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07" y="3429000"/>
            <a:ext cx="6115050" cy="320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1B2DB5-3800-8C0D-7073-B4325617056B}"/>
              </a:ext>
            </a:extLst>
          </p:cNvPr>
          <p:cNvSpPr txBox="1"/>
          <p:nvPr/>
        </p:nvSpPr>
        <p:spPr>
          <a:xfrm>
            <a:off x="6158502" y="1412331"/>
            <a:ext cx="2772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 err="1"/>
              <a:t>rowwise</a:t>
            </a:r>
            <a:r>
              <a:rPr lang="en-GB" sz="1600" i="1" dirty="0"/>
              <a:t> () tells </a:t>
            </a:r>
            <a:r>
              <a:rPr lang="en-GB" sz="1600" i="1" dirty="0" err="1"/>
              <a:t>dplyr</a:t>
            </a:r>
            <a:r>
              <a:rPr lang="en-GB" sz="1600" i="1" dirty="0"/>
              <a:t> to do the following calculations on 	      a row-by-row basis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C77926-4096-BF04-A12E-54F6A85EBC5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206496" y="1827830"/>
            <a:ext cx="2952006" cy="0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5E627-C5F4-DCC5-0AD7-D64BBF0E6DC1}"/>
              </a:ext>
            </a:extLst>
          </p:cNvPr>
          <p:cNvSpPr txBox="1"/>
          <p:nvPr/>
        </p:nvSpPr>
        <p:spPr>
          <a:xfrm>
            <a:off x="6800396" y="4426803"/>
            <a:ext cx="2130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And we can add the mean temperatures to our plot as before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A6AED4-BC61-434F-4C1C-F8AB25B2299F}"/>
              </a:ext>
            </a:extLst>
          </p:cNvPr>
          <p:cNvSpPr txBox="1"/>
          <p:nvPr/>
        </p:nvSpPr>
        <p:spPr>
          <a:xfrm>
            <a:off x="731446" y="2481625"/>
            <a:ext cx="7765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Note how we’ve built up the data wrangling step-by-step</a:t>
            </a:r>
          </a:p>
          <a:p>
            <a:r>
              <a:rPr lang="en-GB" sz="1600" i="1" dirty="0"/>
              <a:t>In this step, we’ve taken then </a:t>
            </a:r>
            <a:r>
              <a:rPr lang="en-GB" sz="1600" i="1" dirty="0" err="1"/>
              <a:t>durhamAnnual</a:t>
            </a:r>
            <a:r>
              <a:rPr lang="en-GB" sz="1600" i="1" dirty="0"/>
              <a:t> data from the previous step, done the </a:t>
            </a:r>
            <a:r>
              <a:rPr lang="en-GB" sz="1600" i="1" dirty="0" err="1"/>
              <a:t>rowwise</a:t>
            </a:r>
            <a:r>
              <a:rPr lang="en-GB" sz="1600" i="1" dirty="0"/>
              <a:t> calculation, and saved the whole thing back into </a:t>
            </a:r>
            <a:r>
              <a:rPr lang="en-GB" sz="1600" i="1" dirty="0" err="1"/>
              <a:t>durhamAnnual</a:t>
            </a:r>
            <a:endParaRPr lang="en-GB" sz="16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895503-D252-8914-F709-75388BDD544F}"/>
              </a:ext>
            </a:extLst>
          </p:cNvPr>
          <p:cNvSpPr txBox="1"/>
          <p:nvPr/>
        </p:nvSpPr>
        <p:spPr>
          <a:xfrm>
            <a:off x="6158502" y="2273876"/>
            <a:ext cx="2772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ungroup () stops </a:t>
            </a:r>
            <a:r>
              <a:rPr lang="en-GB" sz="1600" i="1" dirty="0" err="1"/>
              <a:t>rowwise</a:t>
            </a:r>
            <a:r>
              <a:rPr lang="en-GB" sz="1600" i="1" dirty="0"/>
              <a:t> ()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1B7392-697F-4C19-80FD-D7CA9ECDD287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2718816" y="2261810"/>
            <a:ext cx="3439686" cy="181343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394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So How does Durham Compare to Other Long Sequences?</a:t>
            </a:r>
          </a:p>
        </p:txBody>
      </p:sp>
    </p:spTree>
    <p:extLst>
      <p:ext uri="{BB962C8B-B14F-4D97-AF65-F5344CB8AC3E}">
        <p14:creationId xmlns:p14="http://schemas.microsoft.com/office/powerpoint/2010/main" val="2451093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757EBD-E613-14A5-4811-EA3BDDD79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310402-039C-2186-EB99-6FBED755F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448" y="1732450"/>
            <a:ext cx="8180832" cy="4058751"/>
          </a:xfrm>
        </p:spPr>
        <p:txBody>
          <a:bodyPr/>
          <a:lstStyle/>
          <a:p>
            <a:r>
              <a:rPr lang="en-GB" dirty="0"/>
              <a:t>The Hadley Centre maintain the Central England Temperature record (originally developed by Gordon Manley) which dates back to 1659 and is the oldest instrumental record available worldwide (</a:t>
            </a:r>
            <a:r>
              <a:rPr lang="en-GB" dirty="0">
                <a:hlinkClick r:id="rId2"/>
              </a:rPr>
              <a:t>https://www.metoffice.gov.uk/hadobs/hadcet/</a:t>
            </a:r>
            <a:r>
              <a:rPr lang="en-GB" dirty="0"/>
              <a:t>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There is also an England and Wales precipitation data series going back to 1766 at (</a:t>
            </a:r>
            <a:r>
              <a:rPr lang="en-GB" dirty="0">
                <a:hlinkClick r:id="rId3"/>
              </a:rPr>
              <a:t>https://www.metoffice.gov.uk/hadobs/hadukp/</a:t>
            </a:r>
            <a:r>
              <a:rPr lang="en-GB" dirty="0"/>
              <a:t>)</a:t>
            </a:r>
          </a:p>
        </p:txBody>
      </p:sp>
      <p:pic>
        <p:nvPicPr>
          <p:cNvPr id="7" name="Picture 6" descr="A black background with white text and numbers&#10;&#10;Description automatically generated">
            <a:extLst>
              <a:ext uri="{FF2B5EF4-FFF2-40B4-BE49-F238E27FC236}">
                <a16:creationId xmlns:a16="http://schemas.microsoft.com/office/drawing/2014/main" id="{0C9A7795-64CE-52F4-9F4D-DDE42C015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84" y="3289344"/>
            <a:ext cx="5745978" cy="944962"/>
          </a:xfrm>
          <a:prstGeom prst="rect">
            <a:avLst/>
          </a:prstGeom>
        </p:spPr>
      </p:pic>
      <p:pic>
        <p:nvPicPr>
          <p:cNvPr id="9" name="Picture 8" descr="A black background with white text and colorful letters&#10;&#10;Description automatically generated">
            <a:extLst>
              <a:ext uri="{FF2B5EF4-FFF2-40B4-BE49-F238E27FC236}">
                <a16:creationId xmlns:a16="http://schemas.microsoft.com/office/drawing/2014/main" id="{ED0601A6-07CC-AE20-38F3-EE41F01797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84" y="5559001"/>
            <a:ext cx="5502117" cy="952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EA4A70-A9EC-6F39-30CC-7044A74C641B}"/>
              </a:ext>
            </a:extLst>
          </p:cNvPr>
          <p:cNvSpPr txBox="1"/>
          <p:nvPr/>
        </p:nvSpPr>
        <p:spPr>
          <a:xfrm>
            <a:off x="146304" y="3566160"/>
            <a:ext cx="2279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These files are space separated, so we use </a:t>
            </a:r>
            <a:r>
              <a:rPr lang="en-GB" sz="1600" i="1" dirty="0" err="1"/>
              <a:t>read.table</a:t>
            </a:r>
            <a:r>
              <a:rPr lang="en-GB" sz="1600" i="1" dirty="0"/>
              <a:t> with </a:t>
            </a:r>
            <a:r>
              <a:rPr lang="en-GB" sz="1600" i="1" dirty="0" err="1"/>
              <a:t>sep</a:t>
            </a:r>
            <a:r>
              <a:rPr lang="en-GB" sz="1600" i="1" dirty="0"/>
              <a:t> = “”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45122C-3DB9-B518-64E0-E73DE5B9534D}"/>
              </a:ext>
            </a:extLst>
          </p:cNvPr>
          <p:cNvCxnSpPr>
            <a:cxnSpLocks/>
          </p:cNvCxnSpPr>
          <p:nvPr/>
        </p:nvCxnSpPr>
        <p:spPr>
          <a:xfrm flipV="1">
            <a:off x="2316480" y="3560064"/>
            <a:ext cx="621792" cy="158496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948396D-027D-6FA4-757F-D03CE7EC4128}"/>
              </a:ext>
            </a:extLst>
          </p:cNvPr>
          <p:cNvSpPr txBox="1"/>
          <p:nvPr/>
        </p:nvSpPr>
        <p:spPr>
          <a:xfrm>
            <a:off x="6437376" y="3586389"/>
            <a:ext cx="2279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There’s a header with the variable names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DDF817-5988-19B2-6EA5-0ED76B0EA064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718560"/>
            <a:ext cx="1780032" cy="243714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921FAE8-C0BC-1E05-68D5-FAC1F6D482DA}"/>
              </a:ext>
            </a:extLst>
          </p:cNvPr>
          <p:cNvSpPr txBox="1"/>
          <p:nvPr/>
        </p:nvSpPr>
        <p:spPr>
          <a:xfrm>
            <a:off x="213360" y="5689509"/>
            <a:ext cx="22799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There are metadata at the top of the file, that we want to be ignored when reading the data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58574B-7D67-34A2-9C19-1F2D8ED5F294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2493264" y="6199716"/>
            <a:ext cx="641822" cy="28402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59C017C-0680-29EB-F918-523923752BD5}"/>
              </a:ext>
            </a:extLst>
          </p:cNvPr>
          <p:cNvSpPr txBox="1"/>
          <p:nvPr/>
        </p:nvSpPr>
        <p:spPr>
          <a:xfrm>
            <a:off x="6731660" y="5939445"/>
            <a:ext cx="2279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We want missing data to be seen as missing, not the values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281E43-9E03-76D7-E568-6646BE46F058}"/>
              </a:ext>
            </a:extLst>
          </p:cNvPr>
          <p:cNvCxnSpPr>
            <a:cxnSpLocks/>
          </p:cNvCxnSpPr>
          <p:nvPr/>
        </p:nvCxnSpPr>
        <p:spPr>
          <a:xfrm flipH="1" flipV="1">
            <a:off x="6008916" y="6354943"/>
            <a:ext cx="641822" cy="5671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90FE114-EE22-D354-B6C8-D35DDB364204}"/>
              </a:ext>
            </a:extLst>
          </p:cNvPr>
          <p:cNvSpPr txBox="1"/>
          <p:nvPr/>
        </p:nvSpPr>
        <p:spPr>
          <a:xfrm>
            <a:off x="163646" y="4327245"/>
            <a:ext cx="8847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Note that </a:t>
            </a:r>
            <a:r>
              <a:rPr lang="en-GB" sz="1600" i="1" dirty="0" err="1"/>
              <a:t>sep</a:t>
            </a:r>
            <a:r>
              <a:rPr lang="en-GB" sz="1600" i="1" dirty="0"/>
              <a:t> = “” looks for any number of white spaces; </a:t>
            </a:r>
            <a:r>
              <a:rPr lang="en-GB" sz="1600" i="1" dirty="0" err="1"/>
              <a:t>sep</a:t>
            </a:r>
            <a:r>
              <a:rPr lang="en-GB" sz="1600" i="1" dirty="0"/>
              <a:t> = “ ” would only look for a single white space</a:t>
            </a:r>
          </a:p>
        </p:txBody>
      </p:sp>
    </p:spTree>
    <p:extLst>
      <p:ext uri="{BB962C8B-B14F-4D97-AF65-F5344CB8AC3E}">
        <p14:creationId xmlns:p14="http://schemas.microsoft.com/office/powerpoint/2010/main" val="3659142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BBF1-692E-7AD4-DA0E-4C5A0CAA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the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54DB8-361D-0D1B-5317-8F29B8BA7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dplyr</a:t>
            </a:r>
            <a:r>
              <a:rPr lang="en-GB" dirty="0"/>
              <a:t> can easily join datasets where there are matching variables – in this case the year: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4C62E3A4-7014-8E89-6150-08B541F38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14" y="2749982"/>
            <a:ext cx="7490459" cy="2068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7D5E70-BBC3-D22B-01F9-0126242961ED}"/>
              </a:ext>
            </a:extLst>
          </p:cNvPr>
          <p:cNvSpPr txBox="1"/>
          <p:nvPr/>
        </p:nvSpPr>
        <p:spPr>
          <a:xfrm>
            <a:off x="5823292" y="2058973"/>
            <a:ext cx="33207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Both the CET and EWP have a variable called Year</a:t>
            </a:r>
          </a:p>
          <a:p>
            <a:r>
              <a:rPr lang="en-GB" sz="1600" i="1" dirty="0" err="1"/>
              <a:t>left_join</a:t>
            </a:r>
            <a:r>
              <a:rPr lang="en-GB" sz="1600" i="1" dirty="0"/>
              <a:t> () takes the values from the first dataset and matches to the same values in the second dataset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E8273F-D3F3-00A7-754F-9F7B1CDFA106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047488" y="2843803"/>
            <a:ext cx="775804" cy="219902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88C36F-B6A5-FD5A-84AE-83D667F80ACA}"/>
              </a:ext>
            </a:extLst>
          </p:cNvPr>
          <p:cNvSpPr txBox="1"/>
          <p:nvPr/>
        </p:nvSpPr>
        <p:spPr>
          <a:xfrm>
            <a:off x="5939116" y="4467762"/>
            <a:ext cx="27720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The Durham dataset has the year variable but it’s all lower case – so we need to tell </a:t>
            </a:r>
            <a:r>
              <a:rPr lang="en-GB" sz="1600" i="1" dirty="0" err="1"/>
              <a:t>left_join</a:t>
            </a:r>
            <a:r>
              <a:rPr lang="en-GB" sz="1600" i="1" dirty="0"/>
              <a:t> () about how to map them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BE8F21-4015-4709-6FCB-94AB082CD50B}"/>
              </a:ext>
            </a:extLst>
          </p:cNvPr>
          <p:cNvCxnSpPr>
            <a:cxnSpLocks/>
          </p:cNvCxnSpPr>
          <p:nvPr/>
        </p:nvCxnSpPr>
        <p:spPr>
          <a:xfrm flipV="1">
            <a:off x="424830" y="3628633"/>
            <a:ext cx="782178" cy="1342644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7FDF06C-5410-A409-FA9B-06F2429B2836}"/>
              </a:ext>
            </a:extLst>
          </p:cNvPr>
          <p:cNvSpPr txBox="1"/>
          <p:nvPr/>
        </p:nvSpPr>
        <p:spPr>
          <a:xfrm>
            <a:off x="75833" y="4986006"/>
            <a:ext cx="21553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The CET and EWP both use the variable name Annual, but they mean different things, so let’s use mutate () to make more sense of them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7485FD-266D-4F21-E229-D4DCE3F589AF}"/>
              </a:ext>
            </a:extLst>
          </p:cNvPr>
          <p:cNvCxnSpPr>
            <a:cxnSpLocks/>
          </p:cNvCxnSpPr>
          <p:nvPr/>
        </p:nvCxnSpPr>
        <p:spPr>
          <a:xfrm flipH="1" flipV="1">
            <a:off x="2024129" y="4223755"/>
            <a:ext cx="633039" cy="979689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73B60E9-8B7B-FD2C-ADD6-1376189DCD59}"/>
              </a:ext>
            </a:extLst>
          </p:cNvPr>
          <p:cNvSpPr txBox="1"/>
          <p:nvPr/>
        </p:nvSpPr>
        <p:spPr>
          <a:xfrm>
            <a:off x="2680723" y="5051579"/>
            <a:ext cx="28323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We only want to use the annual data, so let’s save space by just keeping those variables in the combined dataset</a:t>
            </a:r>
          </a:p>
        </p:txBody>
      </p:sp>
    </p:spTree>
    <p:extLst>
      <p:ext uri="{BB962C8B-B14F-4D97-AF65-F5344CB8AC3E}">
        <p14:creationId xmlns:p14="http://schemas.microsoft.com/office/powerpoint/2010/main" val="3390834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6DA5C-D2D9-3268-9C73-8064FFBBC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E6126B-01B9-4699-44BD-1FEEB5EA1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23" y="1456012"/>
            <a:ext cx="8865689" cy="463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27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code?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94" y="2377586"/>
            <a:ext cx="7959746" cy="332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83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6DA5C-D2D9-3268-9C73-8064FFBBC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E6126B-01B9-4699-44BD-1FEEB5EA1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23" y="1456012"/>
            <a:ext cx="8865689" cy="4639987"/>
          </a:xfrm>
          <a:prstGeom prst="rect">
            <a:avLst/>
          </a:prstGeom>
        </p:spPr>
      </p:pic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49E5E9D-22DC-73A6-272E-30E07C88F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337" y="1580050"/>
            <a:ext cx="5203975" cy="971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B0AAFA-4D2C-764A-8D31-3B35A7504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337" y="3546463"/>
            <a:ext cx="5203975" cy="609420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EE325D5A-5D04-CDC0-572D-28FD00A683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7" y="5647368"/>
            <a:ext cx="4537205" cy="11255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C6C4A5-E823-0F57-2C09-F6D8EE39AB4A}"/>
              </a:ext>
            </a:extLst>
          </p:cNvPr>
          <p:cNvSpPr txBox="1"/>
          <p:nvPr/>
        </p:nvSpPr>
        <p:spPr>
          <a:xfrm>
            <a:off x="1060704" y="3126871"/>
            <a:ext cx="37240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Create panels for each of the plots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BCC42C-B89A-F68E-7531-5272A44631E7}"/>
              </a:ext>
            </a:extLst>
          </p:cNvPr>
          <p:cNvCxnSpPr/>
          <p:nvPr/>
        </p:nvCxnSpPr>
        <p:spPr>
          <a:xfrm flipV="1">
            <a:off x="3340608" y="2574972"/>
            <a:ext cx="428729" cy="537645"/>
          </a:xfrm>
          <a:prstGeom prst="straightConnector1">
            <a:avLst/>
          </a:prstGeom>
          <a:ln w="6350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AD7ED2-6677-3262-A16F-5746503D457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340607" y="3496203"/>
            <a:ext cx="428730" cy="354970"/>
          </a:xfrm>
          <a:prstGeom prst="straightConnector1">
            <a:avLst/>
          </a:prstGeom>
          <a:ln w="6350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2EF360-9CCF-5993-7F9D-E03750BA481A}"/>
              </a:ext>
            </a:extLst>
          </p:cNvPr>
          <p:cNvSpPr txBox="1"/>
          <p:nvPr/>
        </p:nvSpPr>
        <p:spPr>
          <a:xfrm>
            <a:off x="3340607" y="5651958"/>
            <a:ext cx="513473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Convert the panels into graphics objects (</a:t>
            </a:r>
            <a:r>
              <a:rPr lang="en-GB" dirty="0" err="1"/>
              <a:t>Grobs</a:t>
            </a:r>
            <a:r>
              <a:rPr lang="en-GB" dirty="0"/>
              <a:t>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D409F9-D50C-A8A7-FAB4-E4499666670E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908553" y="5836624"/>
            <a:ext cx="432054" cy="0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60AC561-517A-D9FC-6AD4-03B2CA1D0E1C}"/>
              </a:ext>
            </a:extLst>
          </p:cNvPr>
          <p:cNvSpPr txBox="1"/>
          <p:nvPr/>
        </p:nvSpPr>
        <p:spPr>
          <a:xfrm>
            <a:off x="4762195" y="6041579"/>
            <a:ext cx="22621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Combine the </a:t>
            </a:r>
            <a:r>
              <a:rPr lang="en-GB" dirty="0" err="1"/>
              <a:t>Grobs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1A35A0-69CA-327C-6BF4-677735E66B8C}"/>
              </a:ext>
            </a:extLst>
          </p:cNvPr>
          <p:cNvSpPr txBox="1"/>
          <p:nvPr/>
        </p:nvSpPr>
        <p:spPr>
          <a:xfrm>
            <a:off x="4762195" y="6413734"/>
            <a:ext cx="380104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Plot the </a:t>
            </a:r>
            <a:r>
              <a:rPr lang="en-GB" dirty="0" err="1"/>
              <a:t>Grobs</a:t>
            </a:r>
            <a:r>
              <a:rPr lang="en-GB" dirty="0"/>
              <a:t> using the grid library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EC8F25-2A47-862E-6FE3-7ADD0E486DC0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2256281" y="6598400"/>
            <a:ext cx="2505914" cy="18777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897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A9834-874C-C9FB-19B4-CDDBD318C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A8D58-544D-F7D1-AB5F-D4AFB607B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CE41F-AC1C-B4E9-053F-BBEF63F0A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3" y="1609937"/>
            <a:ext cx="8223287" cy="430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15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A9834-874C-C9FB-19B4-CDDBD318C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A8D58-544D-F7D1-AB5F-D4AFB607B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CE41F-AC1C-B4E9-053F-BBEF63F0A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3" y="1609937"/>
            <a:ext cx="8223287" cy="4303776"/>
          </a:xfrm>
          <a:prstGeom prst="rect">
            <a:avLst/>
          </a:prstGeom>
        </p:spPr>
      </p:pic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5F4685D-DBE5-91D7-F6F7-11635E445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8" y="5271298"/>
            <a:ext cx="4055602" cy="1554937"/>
          </a:xfrm>
          <a:prstGeom prst="rect">
            <a:avLst/>
          </a:prstGeom>
        </p:spPr>
      </p:pic>
      <p:pic>
        <p:nvPicPr>
          <p:cNvPr id="10" name="Picture 9" descr="A computer screen shot of a black screen with white text&#10;&#10;Description automatically generated">
            <a:extLst>
              <a:ext uri="{FF2B5EF4-FFF2-40B4-BE49-F238E27FC236}">
                <a16:creationId xmlns:a16="http://schemas.microsoft.com/office/drawing/2014/main" id="{686DE692-CAC1-F55C-B388-DF29F39F4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31" y="5248063"/>
            <a:ext cx="4055602" cy="14941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9284A-2A6B-1E0C-6D9D-534994E9111C}"/>
              </a:ext>
            </a:extLst>
          </p:cNvPr>
          <p:cNvSpPr txBox="1"/>
          <p:nvPr/>
        </p:nvSpPr>
        <p:spPr>
          <a:xfrm>
            <a:off x="6798300" y="4419544"/>
            <a:ext cx="1660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i="1" dirty="0" err="1">
                <a:solidFill>
                  <a:schemeClr val="bg1"/>
                </a:solidFill>
              </a:rPr>
              <a:t>geom_point</a:t>
            </a:r>
            <a:r>
              <a:rPr lang="en-GB" sz="1600" b="1" i="1" dirty="0">
                <a:solidFill>
                  <a:schemeClr val="bg1"/>
                </a:solidFill>
              </a:rPr>
              <a:t> 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2308EA-369D-6ADD-B284-E3F3A953ABFE}"/>
              </a:ext>
            </a:extLst>
          </p:cNvPr>
          <p:cNvSpPr txBox="1"/>
          <p:nvPr/>
        </p:nvSpPr>
        <p:spPr>
          <a:xfrm>
            <a:off x="1488684" y="2328616"/>
            <a:ext cx="1660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i="1" dirty="0" err="1">
                <a:solidFill>
                  <a:schemeClr val="bg1"/>
                </a:solidFill>
              </a:rPr>
              <a:t>geom_abline</a:t>
            </a:r>
            <a:r>
              <a:rPr lang="en-GB" sz="1600" b="1" i="1" dirty="0">
                <a:solidFill>
                  <a:schemeClr val="bg1"/>
                </a:solidFill>
              </a:rPr>
              <a:t> 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0F9484-2C40-CC7A-A4DF-A12DAE0884AE}"/>
              </a:ext>
            </a:extLst>
          </p:cNvPr>
          <p:cNvSpPr txBox="1"/>
          <p:nvPr/>
        </p:nvSpPr>
        <p:spPr>
          <a:xfrm>
            <a:off x="1842252" y="4702211"/>
            <a:ext cx="1827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i="1" dirty="0" err="1">
                <a:solidFill>
                  <a:schemeClr val="bg1"/>
                </a:solidFill>
              </a:rPr>
              <a:t>geom_smooth</a:t>
            </a:r>
            <a:r>
              <a:rPr lang="en-GB" sz="1600" b="1" i="1" dirty="0">
                <a:solidFill>
                  <a:schemeClr val="bg1"/>
                </a:solidFill>
              </a:rPr>
              <a:t> 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1EB4DC-D6D1-98EB-4F1C-7835F4FC9665}"/>
              </a:ext>
            </a:extLst>
          </p:cNvPr>
          <p:cNvSpPr txBox="1"/>
          <p:nvPr/>
        </p:nvSpPr>
        <p:spPr>
          <a:xfrm>
            <a:off x="3786876" y="1580050"/>
            <a:ext cx="1827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i="1" dirty="0">
                <a:solidFill>
                  <a:schemeClr val="bg1"/>
                </a:solidFill>
              </a:rPr>
              <a:t>annotate ()</a:t>
            </a:r>
          </a:p>
        </p:txBody>
      </p:sp>
    </p:spTree>
    <p:extLst>
      <p:ext uri="{BB962C8B-B14F-4D97-AF65-F5344CB8AC3E}">
        <p14:creationId xmlns:p14="http://schemas.microsoft.com/office/powerpoint/2010/main" val="2948247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B5D7C-0B79-ABA7-A300-9852D6FB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E2F3C-60FC-8BD7-43A3-3A1738908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lm</a:t>
            </a:r>
            <a:r>
              <a:rPr lang="en-GB" dirty="0"/>
              <a:t> () fits a linear model to the dataset</a:t>
            </a:r>
          </a:p>
          <a:p>
            <a:r>
              <a:rPr lang="en-GB" dirty="0"/>
              <a:t>Save it to an object and output the object using summary ()</a:t>
            </a:r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E1DB787-45F8-2984-3AF5-F9E8EE5EE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32" y="2595298"/>
            <a:ext cx="4793395" cy="571550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7472A6B-0644-57AF-95EA-AB97987A9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32" y="3243048"/>
            <a:ext cx="5498273" cy="3434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0F6198-A504-0386-DC34-79A0B234C07C}"/>
              </a:ext>
            </a:extLst>
          </p:cNvPr>
          <p:cNvSpPr txBox="1"/>
          <p:nvPr/>
        </p:nvSpPr>
        <p:spPr>
          <a:xfrm>
            <a:off x="6081877" y="2686420"/>
            <a:ext cx="2806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We specify the model to fit using a tilde ~  (read the tilde as “as a function of”)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C6879B-2065-CA7B-57BF-C93465D22A1B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5317475" y="2858157"/>
            <a:ext cx="764402" cy="243762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1A44F86-6BC7-77F7-EFD5-2933A37C33AD}"/>
              </a:ext>
            </a:extLst>
          </p:cNvPr>
          <p:cNvSpPr txBox="1"/>
          <p:nvPr/>
        </p:nvSpPr>
        <p:spPr>
          <a:xfrm>
            <a:off x="5652563" y="4723539"/>
            <a:ext cx="280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In this case, the intercept term is not significant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DD3235-7607-467B-2291-344D3ECBCE0E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148943" y="5015927"/>
            <a:ext cx="503620" cy="143902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CBFC927-4059-2D4F-2057-1E9862DEBB3D}"/>
              </a:ext>
            </a:extLst>
          </p:cNvPr>
          <p:cNvSpPr txBox="1"/>
          <p:nvPr/>
        </p:nvSpPr>
        <p:spPr>
          <a:xfrm>
            <a:off x="6337909" y="6055441"/>
            <a:ext cx="280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But the overall model is significant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EF225C-9B67-041D-1248-CF8696815173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501186" y="6347829"/>
            <a:ext cx="836723" cy="198566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C856B8-4D53-E49B-9470-54156E8A95DB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5148943" y="5308314"/>
            <a:ext cx="1188966" cy="1039515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971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05EAC-875F-8168-BB0D-46E37819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without an Intercept</a:t>
            </a:r>
          </a:p>
        </p:txBody>
      </p:sp>
      <p:pic>
        <p:nvPicPr>
          <p:cNvPr id="5" name="Content Placeholder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6774266-E429-4CE9-2736-5248DD492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96" y="1580050"/>
            <a:ext cx="5098222" cy="5791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4C160A-A7C9-3F93-A61D-5F702E1FE410}"/>
              </a:ext>
            </a:extLst>
          </p:cNvPr>
          <p:cNvSpPr txBox="1"/>
          <p:nvPr/>
        </p:nvSpPr>
        <p:spPr>
          <a:xfrm>
            <a:off x="6045301" y="2258112"/>
            <a:ext cx="280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Force the model through the origin using y ~ 0 + x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36F18F-553B-72A8-B547-AE6EA3C5AC28}"/>
              </a:ext>
            </a:extLst>
          </p:cNvPr>
          <p:cNvCxnSpPr>
            <a:cxnSpLocks/>
          </p:cNvCxnSpPr>
          <p:nvPr/>
        </p:nvCxnSpPr>
        <p:spPr>
          <a:xfrm flipH="1" flipV="1">
            <a:off x="5852160" y="1938528"/>
            <a:ext cx="231648" cy="329184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A65726A-E254-634B-5EA0-FED6DA826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001" y="2934598"/>
            <a:ext cx="5906012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B5D7C-0B79-ABA7-A300-9852D6FB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Retrodictions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E2F3C-60FC-8BD7-43A3-3A1738908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DDCA6-DBFD-4C51-0A6F-8D31DE137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53" y="1580050"/>
            <a:ext cx="8589493" cy="477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2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5DDCA6-DBFD-4C51-0A6F-8D31DE137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53" y="1580050"/>
            <a:ext cx="8589493" cy="4776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4B5D7C-0B79-ABA7-A300-9852D6FB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Retrodictions</a:t>
            </a:r>
          </a:p>
        </p:txBody>
      </p:sp>
      <p:pic>
        <p:nvPicPr>
          <p:cNvPr id="6" name="Content Placeholder 5" descr="A computer screen with white text and red and green letters&#10;&#10;Description automatically generated">
            <a:extLst>
              <a:ext uri="{FF2B5EF4-FFF2-40B4-BE49-F238E27FC236}">
                <a16:creationId xmlns:a16="http://schemas.microsoft.com/office/drawing/2014/main" id="{CDC725AE-C5EE-EEED-8E66-1CCF8850D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7" y="2646363"/>
            <a:ext cx="5188478" cy="297414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A62A78-CEAB-6CDE-FB1D-0B3B76882EA4}"/>
              </a:ext>
            </a:extLst>
          </p:cNvPr>
          <p:cNvSpPr txBox="1"/>
          <p:nvPr/>
        </p:nvSpPr>
        <p:spPr>
          <a:xfrm>
            <a:off x="5862421" y="1672896"/>
            <a:ext cx="291581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i="1" dirty="0"/>
              <a:t>Get the CET temperature data to make the predictions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AA41EB-18E1-D792-CA50-1170FCA49C1B}"/>
              </a:ext>
            </a:extLst>
          </p:cNvPr>
          <p:cNvCxnSpPr>
            <a:cxnSpLocks/>
          </p:cNvCxnSpPr>
          <p:nvPr/>
        </p:nvCxnSpPr>
        <p:spPr>
          <a:xfrm flipH="1">
            <a:off x="5071872" y="2061147"/>
            <a:ext cx="804672" cy="585216"/>
          </a:xfrm>
          <a:prstGeom prst="straightConnector1">
            <a:avLst/>
          </a:prstGeom>
          <a:ln w="698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3E05C4-E806-C77C-3A09-BEFE57615C8C}"/>
              </a:ext>
            </a:extLst>
          </p:cNvPr>
          <p:cNvSpPr txBox="1"/>
          <p:nvPr/>
        </p:nvSpPr>
        <p:spPr>
          <a:xfrm>
            <a:off x="5307235" y="2739209"/>
            <a:ext cx="3471005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i="1" dirty="0"/>
              <a:t>Use the predict function to take the model object generated using the CET temperature and fit the uncertainty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9F301D-8C49-1EB1-6ED4-D0B8EAD5D4DA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902546" y="2843108"/>
            <a:ext cx="1404689" cy="434710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1103BBD-8971-1C5B-CC39-A7D32E836886}"/>
              </a:ext>
            </a:extLst>
          </p:cNvPr>
          <p:cNvSpPr txBox="1"/>
          <p:nvPr/>
        </p:nvSpPr>
        <p:spPr>
          <a:xfrm>
            <a:off x="5465731" y="4013172"/>
            <a:ext cx="3471005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i="1" dirty="0"/>
              <a:t>Generate a new data frame with the proxy data …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CE82FE-42E7-8B12-57B6-09E7DBF20807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4061042" y="4117071"/>
            <a:ext cx="1404689" cy="188489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383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5DDCA6-DBFD-4C51-0A6F-8D31DE137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53" y="1580050"/>
            <a:ext cx="8589493" cy="4776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4B5D7C-0B79-ABA7-A300-9852D6FB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Retrodictions</a:t>
            </a:r>
          </a:p>
        </p:txBody>
      </p:sp>
      <p:pic>
        <p:nvPicPr>
          <p:cNvPr id="6" name="Content Placeholder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19FD9CD-6EFD-99FF-7657-C2736742D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53" y="4140371"/>
            <a:ext cx="3704042" cy="1848950"/>
          </a:xfrm>
        </p:spPr>
      </p:pic>
    </p:spTree>
    <p:extLst>
      <p:ext uri="{BB962C8B-B14F-4D97-AF65-F5344CB8AC3E}">
        <p14:creationId xmlns:p14="http://schemas.microsoft.com/office/powerpoint/2010/main" val="32018139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DBA16-AEB0-6075-D97D-618B64DDE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Saving Graphs to File</a:t>
            </a:r>
          </a:p>
        </p:txBody>
      </p:sp>
      <p:pic>
        <p:nvPicPr>
          <p:cNvPr id="5" name="Content Placeholder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8251EED4-68C4-795A-4AB9-A0812C34F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" y="2060448"/>
            <a:ext cx="8590313" cy="33893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0F35B-366F-E6F3-225C-730F81E0DCBC}"/>
              </a:ext>
            </a:extLst>
          </p:cNvPr>
          <p:cNvSpPr txBox="1"/>
          <p:nvPr/>
        </p:nvSpPr>
        <p:spPr>
          <a:xfrm>
            <a:off x="5880259" y="1404751"/>
            <a:ext cx="29665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i="1" dirty="0"/>
              <a:t>File type can by specified based on extension only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1D1AF5-30B2-0C7F-CE59-5B351AD1B9D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363556" y="1989526"/>
            <a:ext cx="707548" cy="363530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E88552-6B54-D42F-081A-303DC5969660}"/>
              </a:ext>
            </a:extLst>
          </p:cNvPr>
          <p:cNvSpPr txBox="1"/>
          <p:nvPr/>
        </p:nvSpPr>
        <p:spPr>
          <a:xfrm>
            <a:off x="4828032" y="4056511"/>
            <a:ext cx="334060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i="1" dirty="0"/>
              <a:t>Or full specification can be given including resolution and size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4F303-4926-00C1-E376-FA222C2B791F}"/>
              </a:ext>
            </a:extLst>
          </p:cNvPr>
          <p:cNvSpPr txBox="1"/>
          <p:nvPr/>
        </p:nvSpPr>
        <p:spPr>
          <a:xfrm>
            <a:off x="256540" y="5684816"/>
            <a:ext cx="83266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i="1" dirty="0"/>
              <a:t>For simple plots (not </a:t>
            </a:r>
            <a:r>
              <a:rPr lang="en-GB" sz="1600" i="1" dirty="0" err="1"/>
              <a:t>grobs</a:t>
            </a:r>
            <a:r>
              <a:rPr lang="en-GB" sz="1600" i="1" dirty="0"/>
              <a:t>), </a:t>
            </a:r>
            <a:r>
              <a:rPr lang="en-GB" sz="1600" i="1" dirty="0" err="1"/>
              <a:t>ggsave</a:t>
            </a:r>
            <a:r>
              <a:rPr lang="en-GB" sz="1600" i="1" dirty="0"/>
              <a:t> (filename) will save the last plotted graph to file</a:t>
            </a:r>
          </a:p>
        </p:txBody>
      </p:sp>
    </p:spTree>
    <p:extLst>
      <p:ext uri="{BB962C8B-B14F-4D97-AF65-F5344CB8AC3E}">
        <p14:creationId xmlns:p14="http://schemas.microsoft.com/office/powerpoint/2010/main" val="2803608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0B032-3E79-810B-9391-1FD70885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Climate Change?</a:t>
            </a:r>
          </a:p>
        </p:txBody>
      </p:sp>
      <p:pic>
        <p:nvPicPr>
          <p:cNvPr id="6" name="Content Placeholder 5" descr="A computer screen with numbers and symbols&#10;&#10;Description automatically generated">
            <a:extLst>
              <a:ext uri="{FF2B5EF4-FFF2-40B4-BE49-F238E27FC236}">
                <a16:creationId xmlns:a16="http://schemas.microsoft.com/office/drawing/2014/main" id="{333F154D-0131-781F-E75E-1E70DCBF5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10" y="1397000"/>
            <a:ext cx="6934801" cy="166130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80EEDC-A325-0697-1D48-32E50113D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023" y="3201920"/>
            <a:ext cx="6934801" cy="34643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D85B91-8700-A2F6-0903-AD82C39676E2}"/>
              </a:ext>
            </a:extLst>
          </p:cNvPr>
          <p:cNvSpPr txBox="1"/>
          <p:nvPr/>
        </p:nvSpPr>
        <p:spPr>
          <a:xfrm>
            <a:off x="6973824" y="405827"/>
            <a:ext cx="2011680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i="1" dirty="0"/>
              <a:t>Set up names of 30-year blocks and use mutate to set up a new variable with them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01143B-5ECF-2734-2DDD-67DFFA5D711C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973824" y="1729266"/>
            <a:ext cx="1005840" cy="292387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FCAF30-3DF0-F737-DCD7-F6AD1CCA70B9}"/>
              </a:ext>
            </a:extLst>
          </p:cNvPr>
          <p:cNvCxnSpPr>
            <a:cxnSpLocks/>
          </p:cNvCxnSpPr>
          <p:nvPr/>
        </p:nvCxnSpPr>
        <p:spPr>
          <a:xfrm flipH="1">
            <a:off x="5779008" y="1431279"/>
            <a:ext cx="1194816" cy="148771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9FBF580-54D3-04A5-281C-3791410F82BC}"/>
              </a:ext>
            </a:extLst>
          </p:cNvPr>
          <p:cNvSpPr txBox="1"/>
          <p:nvPr/>
        </p:nvSpPr>
        <p:spPr>
          <a:xfrm>
            <a:off x="4232236" y="2370923"/>
            <a:ext cx="491176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i="1" dirty="0" err="1"/>
              <a:t>geom_histogram</a:t>
            </a:r>
            <a:r>
              <a:rPr lang="en-GB" sz="1600" i="1" dirty="0"/>
              <a:t> () draws a histogram</a:t>
            </a:r>
          </a:p>
          <a:p>
            <a:r>
              <a:rPr lang="en-GB" sz="1600" i="1" dirty="0" err="1"/>
              <a:t>facet_grid</a:t>
            </a:r>
            <a:r>
              <a:rPr lang="en-GB" sz="1600" i="1" dirty="0"/>
              <a:t> (~variable) draws one per value of the variable</a:t>
            </a:r>
          </a:p>
        </p:txBody>
      </p:sp>
    </p:spTree>
    <p:extLst>
      <p:ext uri="{BB962C8B-B14F-4D97-AF65-F5344CB8AC3E}">
        <p14:creationId xmlns:p14="http://schemas.microsoft.com/office/powerpoint/2010/main" val="333219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6042024" cy="4058750"/>
          </a:xfrm>
        </p:spPr>
        <p:txBody>
          <a:bodyPr>
            <a:noAutofit/>
          </a:bodyPr>
          <a:lstStyle/>
          <a:p>
            <a:r>
              <a:rPr lang="en-GB" sz="3600" dirty="0"/>
              <a:t> FAIR</a:t>
            </a:r>
          </a:p>
          <a:p>
            <a:r>
              <a:rPr lang="en-GB" sz="3600" dirty="0"/>
              <a:t> File reading  	and writing</a:t>
            </a:r>
          </a:p>
          <a:p>
            <a:r>
              <a:rPr lang="en-GB" sz="3600" dirty="0"/>
              <a:t> R basics</a:t>
            </a:r>
          </a:p>
          <a:p>
            <a:r>
              <a:rPr lang="en-GB" sz="3600" dirty="0"/>
              <a:t> Libraries</a:t>
            </a:r>
          </a:p>
          <a:p>
            <a:r>
              <a:rPr lang="en-GB" sz="3600" dirty="0"/>
              <a:t> Graphics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8" y="4180114"/>
            <a:ext cx="4203073" cy="2148497"/>
          </a:xfrm>
        </p:spPr>
        <p:txBody>
          <a:bodyPr>
            <a:normAutofit/>
          </a:bodyPr>
          <a:lstStyle/>
          <a:p>
            <a:r>
              <a:rPr lang="en-GB" sz="2800" dirty="0"/>
              <a:t>Example script:</a:t>
            </a:r>
          </a:p>
          <a:p>
            <a:r>
              <a:rPr lang="en-GB" sz="2800" dirty="0" err="1"/>
              <a:t>windsoRscript.R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11EF1-819A-9D84-D8C5-21813E783031}"/>
              </a:ext>
            </a:extLst>
          </p:cNvPr>
          <p:cNvSpPr txBox="1"/>
          <p:nvPr/>
        </p:nvSpPr>
        <p:spPr>
          <a:xfrm>
            <a:off x="1603445" y="5913112"/>
            <a:ext cx="71664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Get the script and the data files from:</a:t>
            </a:r>
          </a:p>
          <a:p>
            <a:r>
              <a:rPr lang="en-GB" sz="2400" dirty="0"/>
              <a:t>https://github.com/john-wainwright/RAndData</a:t>
            </a:r>
          </a:p>
        </p:txBody>
      </p:sp>
    </p:spTree>
    <p:extLst>
      <p:ext uri="{BB962C8B-B14F-4D97-AF65-F5344CB8AC3E}">
        <p14:creationId xmlns:p14="http://schemas.microsoft.com/office/powerpoint/2010/main" val="3267301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4B247-BD0E-062E-324F-50506CD7E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Compare with Baseline</a:t>
            </a:r>
          </a:p>
        </p:txBody>
      </p:sp>
      <p:pic>
        <p:nvPicPr>
          <p:cNvPr id="13" name="Content Placeholder 12" descr="A computer screen with text and numbers&#10;&#10;Description automatically generated">
            <a:extLst>
              <a:ext uri="{FF2B5EF4-FFF2-40B4-BE49-F238E27FC236}">
                <a16:creationId xmlns:a16="http://schemas.microsoft.com/office/drawing/2014/main" id="{3898169E-4D4D-1C62-81AD-D46B93165D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638" y="3811504"/>
            <a:ext cx="5909005" cy="2774396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A48F3B7-05AC-ADDF-490E-B78F3B960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9614" y="1659298"/>
            <a:ext cx="8191054" cy="2229950"/>
          </a:xfrm>
        </p:spPr>
        <p:txBody>
          <a:bodyPr>
            <a:normAutofit fontScale="92500" lnSpcReduction="10000"/>
          </a:bodyPr>
          <a:lstStyle/>
          <a:p>
            <a:r>
              <a:rPr lang="en-GB" sz="2000" i="1" dirty="0"/>
              <a:t>It’s simple to set up our own functions for repeated actions or calculations</a:t>
            </a:r>
          </a:p>
          <a:p>
            <a:r>
              <a:rPr lang="en-GB" sz="2000" i="1" dirty="0"/>
              <a:t>Input(s) to the function are given in the opening parenthesis</a:t>
            </a:r>
          </a:p>
          <a:p>
            <a:r>
              <a:rPr lang="en-GB" i="1" dirty="0"/>
              <a:t>Any object can be return: a single value, data frame …</a:t>
            </a:r>
          </a:p>
          <a:p>
            <a:r>
              <a:rPr lang="en-GB" sz="2000" i="1" dirty="0"/>
              <a:t>Once function () has been run, the new function can be used in calculations in the same way base R functions or library functions are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7721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4DE6-0A2F-C7E5-1D67-2387D006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Climate Change?</a:t>
            </a:r>
          </a:p>
        </p:txBody>
      </p:sp>
      <p:pic>
        <p:nvPicPr>
          <p:cNvPr id="6" name="Content Placeholder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9D49DF9-643B-B575-1A91-23DACE2FCC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5" y="1732450"/>
            <a:ext cx="3795713" cy="1691423"/>
          </a:xfrm>
        </p:spPr>
      </p:pic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1E6E7F54-C468-D589-BE8D-E6275AC2A9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5" y="3576273"/>
            <a:ext cx="3797300" cy="314827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1CD11E-DC50-4651-8C92-B55B6A66F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472" y="1732450"/>
            <a:ext cx="4454080" cy="22270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4AA8F4-666A-5620-B852-65D105994FC7}"/>
              </a:ext>
            </a:extLst>
          </p:cNvPr>
          <p:cNvSpPr txBox="1"/>
          <p:nvPr/>
        </p:nvSpPr>
        <p:spPr>
          <a:xfrm>
            <a:off x="4748144" y="4111890"/>
            <a:ext cx="3884227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i="1" dirty="0" err="1"/>
              <a:t>aov</a:t>
            </a:r>
            <a:r>
              <a:rPr lang="en-GB" sz="1600" i="1" dirty="0"/>
              <a:t> (data, formula) calculates analysis of variance (note the similarity of the approach with that of </a:t>
            </a:r>
            <a:r>
              <a:rPr lang="en-GB" sz="1600" i="1" dirty="0" err="1"/>
              <a:t>lm</a:t>
            </a:r>
            <a:r>
              <a:rPr lang="en-GB" sz="1600" i="1" dirty="0"/>
              <a:t> ()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D69A55-55FB-3D9F-F15C-FEB6C27E283A}"/>
              </a:ext>
            </a:extLst>
          </p:cNvPr>
          <p:cNvCxnSpPr>
            <a:cxnSpLocks/>
          </p:cNvCxnSpPr>
          <p:nvPr/>
        </p:nvCxnSpPr>
        <p:spPr>
          <a:xfrm flipH="1" flipV="1">
            <a:off x="3254829" y="3222171"/>
            <a:ext cx="1513114" cy="1164772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052BE7-8A7D-7AF9-B2C6-47318CAFE43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3235031" y="3731206"/>
            <a:ext cx="1513113" cy="796183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EB3BA6D-CA03-125C-1F24-19B4760E1197}"/>
              </a:ext>
            </a:extLst>
          </p:cNvPr>
          <p:cNvSpPr txBox="1"/>
          <p:nvPr/>
        </p:nvSpPr>
        <p:spPr>
          <a:xfrm>
            <a:off x="4748143" y="5186112"/>
            <a:ext cx="3884227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i="1" dirty="0" err="1"/>
              <a:t>TukeyHSD</a:t>
            </a:r>
            <a:r>
              <a:rPr lang="en-GB" sz="1600" i="1" dirty="0"/>
              <a:t> (</a:t>
            </a:r>
            <a:r>
              <a:rPr lang="en-GB" sz="1600" i="1" dirty="0" err="1"/>
              <a:t>aov_model</a:t>
            </a:r>
            <a:r>
              <a:rPr lang="en-GB" sz="1600" i="1" dirty="0"/>
              <a:t>) calculates the Tukey Honest Significant Difference for a multiple comparison based on the analysis of variance results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0EC5DB-D745-51CF-2541-A85DF279B7B2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2882744" y="4458659"/>
            <a:ext cx="1865399" cy="1266062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44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85B09ED-9E31-4F03-3D79-030AC53C0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5" y="3562461"/>
            <a:ext cx="3703124" cy="32938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D80192-4B85-7706-679B-1DB5091FF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472" y="1735749"/>
            <a:ext cx="4454080" cy="2223741"/>
          </a:xfrm>
          <a:prstGeom prst="rect">
            <a:avLst/>
          </a:prstGeom>
        </p:spPr>
      </p:pic>
      <p:pic>
        <p:nvPicPr>
          <p:cNvPr id="4" name="Picture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A8376017-39B8-5430-4603-2C7F597A6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5" y="1717505"/>
            <a:ext cx="3795713" cy="1721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494DE6-0A2F-C7E5-1D67-2387D006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Climate Change?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B5A7D4-3356-4A79-CF85-DE8FD4E46918}"/>
              </a:ext>
            </a:extLst>
          </p:cNvPr>
          <p:cNvSpPr txBox="1"/>
          <p:nvPr/>
        </p:nvSpPr>
        <p:spPr>
          <a:xfrm>
            <a:off x="4748144" y="4111890"/>
            <a:ext cx="3884227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i="1" dirty="0" err="1"/>
              <a:t>aov</a:t>
            </a:r>
            <a:r>
              <a:rPr lang="en-GB" sz="1600" i="1" dirty="0"/>
              <a:t> (data, formula) calculates analysis of variance (note the similarity of the approach with that of </a:t>
            </a:r>
            <a:r>
              <a:rPr lang="en-GB" sz="1600" i="1" dirty="0" err="1"/>
              <a:t>lm</a:t>
            </a:r>
            <a:r>
              <a:rPr lang="en-GB" sz="1600" i="1" dirty="0"/>
              <a:t> ()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07FEEF-D86F-584C-4724-4370503BD82D}"/>
              </a:ext>
            </a:extLst>
          </p:cNvPr>
          <p:cNvCxnSpPr>
            <a:cxnSpLocks/>
          </p:cNvCxnSpPr>
          <p:nvPr/>
        </p:nvCxnSpPr>
        <p:spPr>
          <a:xfrm flipH="1" flipV="1">
            <a:off x="3254829" y="3222171"/>
            <a:ext cx="1513114" cy="1164772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F8B82D-53F2-DF41-F192-4C68FED0950D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3235031" y="3731206"/>
            <a:ext cx="1513113" cy="796183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EA16B2-7324-30D9-0517-85DD373F3E64}"/>
              </a:ext>
            </a:extLst>
          </p:cNvPr>
          <p:cNvSpPr txBox="1"/>
          <p:nvPr/>
        </p:nvSpPr>
        <p:spPr>
          <a:xfrm>
            <a:off x="4748143" y="5186112"/>
            <a:ext cx="3884227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i="1" dirty="0" err="1"/>
              <a:t>TukeyHSD</a:t>
            </a:r>
            <a:r>
              <a:rPr lang="en-GB" sz="1600" i="1" dirty="0"/>
              <a:t> (</a:t>
            </a:r>
            <a:r>
              <a:rPr lang="en-GB" sz="1600" i="1" dirty="0" err="1"/>
              <a:t>aov_model</a:t>
            </a:r>
            <a:r>
              <a:rPr lang="en-GB" sz="1600" i="1" dirty="0"/>
              <a:t>) calculates the Tukey Honest Significant Difference for a multiple comparison based on the analysis of variance results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116770-E7A7-FD68-D357-509F86DD9B41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2882744" y="4458659"/>
            <a:ext cx="1865399" cy="1266062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35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Closing Thoughts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1526"/>
            <a:ext cx="7886700" cy="4047334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Scripts / Procedural approach to programming / coding</a:t>
            </a:r>
          </a:p>
          <a:p>
            <a:r>
              <a:rPr lang="en-GB" dirty="0"/>
              <a:t>#comments are your friend!</a:t>
            </a:r>
          </a:p>
          <a:p>
            <a:r>
              <a:rPr lang="en-GB" dirty="0"/>
              <a:t>#Longer comments are also your friend (list variables, methods </a:t>
            </a:r>
            <a:br>
              <a:rPr lang="en-GB" dirty="0"/>
            </a:br>
            <a:r>
              <a:rPr lang="en-GB" dirty="0"/>
              <a:t>#  etc. – don’t assume you will remember later!)</a:t>
            </a:r>
            <a:br>
              <a:rPr lang="en-GB" dirty="0"/>
            </a:br>
            <a:endParaRPr lang="en-GB" dirty="0"/>
          </a:p>
          <a:p>
            <a:r>
              <a:rPr lang="en-GB" dirty="0"/>
              <a:t>Use informative variable names (don’t assume you will remember what they mean later!)</a:t>
            </a:r>
          </a:p>
          <a:p>
            <a:r>
              <a:rPr lang="en-GB" dirty="0"/>
              <a:t>There are LOTS of R resources out there – both to find out how to do something and what to do if something’s gone wrong.  Always look first on your favourite search engine! </a:t>
            </a:r>
          </a:p>
          <a:p>
            <a:r>
              <a:rPr lang="en-GB" dirty="0" err="1"/>
              <a:t>Stackoverflow</a:t>
            </a:r>
            <a:r>
              <a:rPr lang="en-GB" dirty="0"/>
              <a:t> is an excellent resource</a:t>
            </a:r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D67E7C1-E2E3-E513-2F0E-908B4A0AA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448386"/>
            <a:ext cx="5864574" cy="6090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16A0EF-4D28-227E-BE32-77E1F55DEB5E}"/>
              </a:ext>
            </a:extLst>
          </p:cNvPr>
          <p:cNvSpPr txBox="1"/>
          <p:nvPr/>
        </p:nvSpPr>
        <p:spPr>
          <a:xfrm>
            <a:off x="6573236" y="1448386"/>
            <a:ext cx="245102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i="1" dirty="0"/>
              <a:t>sink () on its own turns any output off</a:t>
            </a:r>
          </a:p>
        </p:txBody>
      </p:sp>
    </p:spTree>
    <p:extLst>
      <p:ext uri="{BB962C8B-B14F-4D97-AF65-F5344CB8AC3E}">
        <p14:creationId xmlns:p14="http://schemas.microsoft.com/office/powerpoint/2010/main" val="1863114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Closing Thoughts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1526"/>
            <a:ext cx="7886700" cy="4047334"/>
          </a:xfrm>
        </p:spPr>
        <p:txBody>
          <a:bodyPr>
            <a:normAutofit/>
          </a:bodyPr>
          <a:lstStyle/>
          <a:p>
            <a:r>
              <a:rPr lang="en-GB" dirty="0"/>
              <a:t>Some useful resources for your next steps:</a:t>
            </a:r>
          </a:p>
          <a:p>
            <a:pPr algn="l"/>
            <a:r>
              <a:rPr lang="en-GB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H Wickham, M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Çetinkaya-Rundel</a:t>
            </a:r>
            <a:r>
              <a:rPr lang="en-GB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, G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Grolemund</a:t>
            </a:r>
            <a:r>
              <a:rPr lang="en-GB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(2024) </a:t>
            </a:r>
            <a:r>
              <a:rPr lang="en-GB" b="0" i="1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R for Data Science (2nd edition)</a:t>
            </a:r>
            <a:r>
              <a:rPr lang="en-GB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: </a:t>
            </a:r>
            <a:r>
              <a:rPr lang="en-GB" b="0" i="0" u="sng" dirty="0">
                <a:solidFill>
                  <a:srgbClr val="2075A3"/>
                </a:solidFill>
                <a:effectLst/>
                <a:latin typeface="Open Sans" panose="020B0606030504020204" pitchFamily="34" charset="0"/>
                <a:hlinkClick r:id="rId2"/>
              </a:rPr>
              <a:t>https://r4ds.hadley.nz/</a:t>
            </a:r>
            <a:endParaRPr lang="en-GB" b="0" i="0" dirty="0">
              <a:solidFill>
                <a:srgbClr val="262626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GB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TM Davies (2016) </a:t>
            </a:r>
            <a:r>
              <a:rPr lang="en-GB" b="0" i="1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The Book of R</a:t>
            </a:r>
            <a:r>
              <a:rPr lang="en-GB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: </a:t>
            </a:r>
            <a:r>
              <a:rPr lang="en-GB" b="0" i="0" u="sng" dirty="0">
                <a:solidFill>
                  <a:srgbClr val="2075A3"/>
                </a:solidFill>
                <a:effectLst/>
                <a:latin typeface="Open Sans" panose="020B0606030504020204" pitchFamily="34" charset="0"/>
                <a:hlinkClick r:id="rId3"/>
              </a:rPr>
              <a:t>https://web.itu.edu.tr/~tokerem/The_Book_of_R.pdf</a:t>
            </a:r>
            <a:endParaRPr lang="en-GB" b="0" i="0" dirty="0">
              <a:solidFill>
                <a:srgbClr val="262626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GB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E Paradis (2005) </a:t>
            </a:r>
            <a:r>
              <a:rPr lang="en-GB" b="0" i="1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R for Beginners</a:t>
            </a:r>
            <a:r>
              <a:rPr lang="en-GB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:</a:t>
            </a:r>
            <a:r>
              <a:rPr lang="en-GB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u="sng" dirty="0">
                <a:solidFill>
                  <a:srgbClr val="2075A3"/>
                </a:solidFill>
                <a:effectLst/>
                <a:latin typeface="Open Sans" panose="020B0606030504020204" pitchFamily="34" charset="0"/>
                <a:hlinkClick r:id="rId4"/>
              </a:rPr>
              <a:t>https://cran.r-project.org/doc/contrib/Paradis-rdebuts_en.pdf</a:t>
            </a:r>
            <a:endParaRPr lang="en-GB" b="0" i="0" u="sng" dirty="0">
              <a:solidFill>
                <a:srgbClr val="2075A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GB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And many, many more!</a:t>
            </a:r>
          </a:p>
          <a:p>
            <a:pPr algn="l"/>
            <a:r>
              <a:rPr lang="en-GB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Not forgetting </a:t>
            </a:r>
            <a:r>
              <a:rPr lang="en-GB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cheatsheets</a:t>
            </a:r>
            <a:r>
              <a:rPr lang="en-GB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…</a:t>
            </a:r>
            <a:endParaRPr lang="en-GB" u="sng" dirty="0">
              <a:solidFill>
                <a:srgbClr val="2075A3"/>
              </a:solidFill>
              <a:effectLst/>
              <a:latin typeface="Open Sans" panose="020B0606030504020204" pitchFamily="34" charset="0"/>
            </a:endParaRPr>
          </a:p>
          <a:p>
            <a:pPr algn="l"/>
            <a:endParaRPr lang="en-GB" b="0" i="0" dirty="0">
              <a:solidFill>
                <a:srgbClr val="262626"/>
              </a:solidFill>
              <a:effectLst/>
              <a:latin typeface="Open Sans" panose="020B060603050402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08219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E8A4B-836C-D7B6-A33C-838CFC08D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Cheatsheets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977A5C-CEFD-7900-5A64-86E410861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4710" y="1732450"/>
            <a:ext cx="2150658" cy="4320007"/>
          </a:xfrm>
        </p:spPr>
        <p:txBody>
          <a:bodyPr/>
          <a:lstStyle/>
          <a:p>
            <a:r>
              <a:rPr lang="en-GB" dirty="0"/>
              <a:t>Number of examples copied into the repository from Posit and other sources</a:t>
            </a:r>
          </a:p>
          <a:p>
            <a:r>
              <a:rPr lang="en-GB" dirty="0"/>
              <a:t>Search for R </a:t>
            </a:r>
            <a:r>
              <a:rPr lang="en-GB" dirty="0" err="1"/>
              <a:t>cheatsheets</a:t>
            </a:r>
            <a:r>
              <a:rPr lang="en-GB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62FEBD-64A7-D71E-18A9-96A13E7FD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32" y="1460308"/>
            <a:ext cx="6556078" cy="51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68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97" y="0"/>
            <a:ext cx="8033269" cy="6872211"/>
          </a:xfrm>
        </p:spPr>
      </p:pic>
    </p:spTree>
    <p:extLst>
      <p:ext uri="{BB962C8B-B14F-4D97-AF65-F5344CB8AC3E}">
        <p14:creationId xmlns:p14="http://schemas.microsoft.com/office/powerpoint/2010/main" val="4194897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5211E-A9C4-D3E2-A3C1-D15805A58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1F6F0-7E84-F122-1CFD-A5FBF2816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80050"/>
            <a:ext cx="7886700" cy="3909923"/>
          </a:xfrm>
        </p:spPr>
        <p:txBody>
          <a:bodyPr/>
          <a:lstStyle/>
          <a:p>
            <a:pPr marL="0" indent="0">
              <a:buNone/>
            </a:pPr>
            <a:r>
              <a:rPr lang="en-GB" i="1" dirty="0">
                <a:solidFill>
                  <a:schemeClr val="tx1"/>
                </a:solidFill>
                <a:effectLst/>
              </a:rPr>
              <a:t>“Good data management is not a goal in itself, but rather is the key conduit leading to knowledge discovery and innovation, and to subsequent data and knowledge integration and reuse by the community” </a:t>
            </a:r>
            <a:endParaRPr lang="en-GB" sz="2400" b="0" i="1" dirty="0">
              <a:solidFill>
                <a:schemeClr val="tx1"/>
              </a:solidFill>
              <a:effectLst/>
            </a:endParaRPr>
          </a:p>
          <a:p>
            <a:pPr marL="0" indent="0" algn="r">
              <a:buNone/>
            </a:pPr>
            <a:r>
              <a:rPr lang="en-GB" sz="1600" dirty="0">
                <a:solidFill>
                  <a:schemeClr val="tx1"/>
                </a:solidFill>
                <a:effectLst/>
              </a:rPr>
              <a:t>Wilkinson et al (2016)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4 foundational principles:</a:t>
            </a:r>
            <a:endParaRPr lang="en-GB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4A28CD-8928-F66A-348D-AF5786CD0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027" y="3807620"/>
            <a:ext cx="6778727" cy="229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4DB338-A5BA-3112-9460-2CEC2F79E1B4}"/>
              </a:ext>
            </a:extLst>
          </p:cNvPr>
          <p:cNvSpPr txBox="1"/>
          <p:nvPr/>
        </p:nvSpPr>
        <p:spPr>
          <a:xfrm>
            <a:off x="5581251" y="6353240"/>
            <a:ext cx="342863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50" dirty="0">
                <a:latin typeface="Arial" panose="020B0604020202020204" pitchFamily="34" charset="0"/>
                <a:cs typeface="Arial" panose="020B0604020202020204" pitchFamily="34" charset="0"/>
              </a:rPr>
              <a:t>https://www.go-fair.org/fair-principles/</a:t>
            </a:r>
          </a:p>
        </p:txBody>
      </p:sp>
    </p:spTree>
    <p:extLst>
      <p:ext uri="{BB962C8B-B14F-4D97-AF65-F5344CB8AC3E}">
        <p14:creationId xmlns:p14="http://schemas.microsoft.com/office/powerpoint/2010/main" val="242558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2EF4A51-8D68-6340-18F2-9B5E2D9E8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69" y="158394"/>
            <a:ext cx="8568940" cy="655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CDD24E-928D-607F-7BAE-6F301237A6AE}"/>
              </a:ext>
            </a:extLst>
          </p:cNvPr>
          <p:cNvSpPr txBox="1"/>
          <p:nvPr/>
        </p:nvSpPr>
        <p:spPr>
          <a:xfrm>
            <a:off x="4572000" y="6462911"/>
            <a:ext cx="42749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dirty="0">
                <a:solidFill>
                  <a:schemeClr val="bg1"/>
                </a:solidFill>
              </a:rPr>
              <a:t>Source: https://ccafs.cgiar.org/open-access-and-fair-principles</a:t>
            </a:r>
          </a:p>
        </p:txBody>
      </p:sp>
    </p:spTree>
    <p:extLst>
      <p:ext uri="{BB962C8B-B14F-4D97-AF65-F5344CB8AC3E}">
        <p14:creationId xmlns:p14="http://schemas.microsoft.com/office/powerpoint/2010/main" val="1777547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4D53D-D262-451C-B8A4-E14EEA23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files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681F1F0F-6F83-4943-88F2-5A1079EDCF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3" y="1731962"/>
            <a:ext cx="3488925" cy="504976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07709-A052-4D44-82A5-83C9B0530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83728" y="1732450"/>
            <a:ext cx="4882719" cy="4632839"/>
          </a:xfrm>
        </p:spPr>
        <p:txBody>
          <a:bodyPr>
            <a:normAutofit/>
          </a:bodyPr>
          <a:lstStyle/>
          <a:p>
            <a:r>
              <a:rPr lang="en-GB" dirty="0"/>
              <a:t>DurhamWeather1850_2022.csv</a:t>
            </a:r>
          </a:p>
          <a:p>
            <a:pPr marL="36900" indent="0">
              <a:buNone/>
            </a:pPr>
            <a:endParaRPr lang="en-GB" dirty="0"/>
          </a:p>
          <a:p>
            <a:r>
              <a:rPr lang="en-GB" dirty="0"/>
              <a:t>Mean Central England Temperature 1659 to 2024: meantemp_seasonal_totals.txt </a:t>
            </a:r>
            <a:r>
              <a:rPr lang="en-GB" sz="1800" dirty="0"/>
              <a:t>(</a:t>
            </a:r>
            <a:r>
              <a:rPr lang="en-GB" sz="1600" b="0" i="0" u="none" strike="noStrike" baseline="0" dirty="0">
                <a:latin typeface="LMRoman10-Regular"/>
              </a:rPr>
              <a:t>https://www.metoffice.gov.uk/hadobs/hadcet/)</a:t>
            </a:r>
            <a:endParaRPr lang="en-GB" dirty="0"/>
          </a:p>
          <a:p>
            <a:endParaRPr lang="en-GB" dirty="0"/>
          </a:p>
          <a:p>
            <a:pPr algn="l"/>
            <a:r>
              <a:rPr lang="en-GB" dirty="0"/>
              <a:t>Monthly England &amp; Wales precipitation: HadEWP_monthly_totals.txt </a:t>
            </a:r>
            <a:r>
              <a:rPr lang="en-GB" sz="1800" dirty="0"/>
              <a:t>(</a:t>
            </a:r>
            <a:r>
              <a:rPr lang="en-GB" sz="1600" b="0" i="0" u="none" strike="noStrike" baseline="0" dirty="0">
                <a:latin typeface="LMRoman10-Regular"/>
              </a:rPr>
              <a:t>https://www.metoffice.gov.uk/hadobs/hadukp/)</a:t>
            </a:r>
            <a:endParaRPr lang="en-GB" sz="14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B5715-E640-4ACC-9DE9-B4AEA035E38C}"/>
              </a:ext>
            </a:extLst>
          </p:cNvPr>
          <p:cNvSpPr txBox="1"/>
          <p:nvPr/>
        </p:nvSpPr>
        <p:spPr>
          <a:xfrm>
            <a:off x="3648721" y="2129972"/>
            <a:ext cx="54952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https://durhamweather.webspace.durham.ac.uk/open-access-climate-datasets/</a:t>
            </a:r>
          </a:p>
        </p:txBody>
      </p:sp>
    </p:spTree>
    <p:extLst>
      <p:ext uri="{BB962C8B-B14F-4D97-AF65-F5344CB8AC3E}">
        <p14:creationId xmlns:p14="http://schemas.microsoft.com/office/powerpoint/2010/main" val="2175865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0A31F-6863-33F3-A26C-FFE2FD13C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784C4A2-DF83-B7D0-08D1-420D6CFEE4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7" y="1824302"/>
            <a:ext cx="4310742" cy="241401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654A81-2961-E996-E81D-5BFA6977A7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Your data should be kept separate from any output and the scripts used to produce that output</a:t>
            </a:r>
          </a:p>
          <a:p>
            <a:r>
              <a:rPr lang="en-GB" dirty="0"/>
              <a:t>The script assumes that there are three folders that </a:t>
            </a:r>
            <a:r>
              <a:rPr lang="en-GB" sz="2400" b="1" dirty="0"/>
              <a:t>must</a:t>
            </a:r>
            <a:r>
              <a:rPr lang="en-GB" dirty="0"/>
              <a:t> be in the relative locations shown on the left 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3760D26-D2E0-BC90-6F71-71FC2873B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6131"/>
            <a:ext cx="7407282" cy="17222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E8A065-061E-B6F7-AB7E-FEB4F134A5E4}"/>
              </a:ext>
            </a:extLst>
          </p:cNvPr>
          <p:cNvSpPr txBox="1"/>
          <p:nvPr/>
        </p:nvSpPr>
        <p:spPr>
          <a:xfrm>
            <a:off x="4568007" y="5120486"/>
            <a:ext cx="4157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Change this line to point to the location of the script on your computer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952817-B382-501D-9803-342F340600A8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377184" y="5443652"/>
            <a:ext cx="1190823" cy="0"/>
          </a:xfrm>
          <a:prstGeom prst="straightConnector1">
            <a:avLst/>
          </a:prstGeom>
          <a:ln w="698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EDE2354-210B-5F13-3583-032BCA27FE18}"/>
              </a:ext>
            </a:extLst>
          </p:cNvPr>
          <p:cNvSpPr txBox="1"/>
          <p:nvPr/>
        </p:nvSpPr>
        <p:spPr>
          <a:xfrm>
            <a:off x="276978" y="6196424"/>
            <a:ext cx="8403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sink (filename) copies the console output to the file – here the filename is also given the date to keep track of changes</a:t>
            </a:r>
          </a:p>
        </p:txBody>
      </p:sp>
    </p:spTree>
    <p:extLst>
      <p:ext uri="{BB962C8B-B14F-4D97-AF65-F5344CB8AC3E}">
        <p14:creationId xmlns:p14="http://schemas.microsoft.com/office/powerpoint/2010/main" val="4185920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6B20D-D810-F1DF-3325-86714CA8A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 and checking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D58681-BC4D-EE6C-F68F-B8AA712F9F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748150"/>
            <a:ext cx="7147061" cy="161802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0F3C3-F6D3-1EFE-8D1E-830D26DAD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169" y="3366178"/>
            <a:ext cx="3798499" cy="242502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In the Environment pane in </a:t>
            </a:r>
            <a:r>
              <a:rPr lang="en-GB" dirty="0" err="1"/>
              <a:t>Rstudio</a:t>
            </a:r>
            <a:r>
              <a:rPr lang="en-GB" dirty="0"/>
              <a:t>, you should see we now have 62950 observations of 6 variables:</a:t>
            </a:r>
          </a:p>
          <a:p>
            <a:pPr lvl="1"/>
            <a:r>
              <a:rPr lang="en-GB" dirty="0"/>
              <a:t>year, month, day</a:t>
            </a:r>
          </a:p>
          <a:p>
            <a:pPr lvl="1"/>
            <a:r>
              <a:rPr lang="en-GB" dirty="0" err="1"/>
              <a:t>Tmax</a:t>
            </a:r>
            <a:r>
              <a:rPr lang="en-GB" dirty="0"/>
              <a:t>, </a:t>
            </a:r>
            <a:r>
              <a:rPr lang="en-GB" dirty="0" err="1"/>
              <a:t>Tmin</a:t>
            </a:r>
            <a:endParaRPr lang="en-GB" dirty="0"/>
          </a:p>
          <a:p>
            <a:pPr lvl="1"/>
            <a:r>
              <a:rPr lang="en-GB" dirty="0"/>
              <a:t>rainfall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71A9636-654D-AF62-C6BD-D5B10FF73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31" y="3610655"/>
            <a:ext cx="3353091" cy="1463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1D7FC-EDEE-EA9B-B590-45172B28C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31" y="5225459"/>
            <a:ext cx="4789405" cy="126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387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16120</TotalTime>
  <Words>2235</Words>
  <Application>Microsoft Office PowerPoint</Application>
  <PresentationFormat>On-screen Show (4:3)</PresentationFormat>
  <Paragraphs>231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Gill Sans MT</vt:lpstr>
      <vt:lpstr>LMRoman10-Regular</vt:lpstr>
      <vt:lpstr>Open Sans</vt:lpstr>
      <vt:lpstr>TUOS Stephenson</vt:lpstr>
      <vt:lpstr>Wingdings 2</vt:lpstr>
      <vt:lpstr>Slate</vt:lpstr>
      <vt:lpstr>R and Larg(ish) Data A Very Basic Introduction</vt:lpstr>
      <vt:lpstr>Some output from R</vt:lpstr>
      <vt:lpstr>Why code?</vt:lpstr>
      <vt:lpstr>Outline</vt:lpstr>
      <vt:lpstr>Data management</vt:lpstr>
      <vt:lpstr>PowerPoint Presentation</vt:lpstr>
      <vt:lpstr>Data files</vt:lpstr>
      <vt:lpstr>Data management</vt:lpstr>
      <vt:lpstr>Reading and checking data</vt:lpstr>
      <vt:lpstr>R basics</vt:lpstr>
      <vt:lpstr>Variables</vt:lpstr>
      <vt:lpstr>Functions</vt:lpstr>
      <vt:lpstr>Data Frames</vt:lpstr>
      <vt:lpstr>Use of functions</vt:lpstr>
      <vt:lpstr>Libraries</vt:lpstr>
      <vt:lpstr>Libraries</vt:lpstr>
      <vt:lpstr>The tidyverse</vt:lpstr>
      <vt:lpstr>The tidyverse (cont.)</vt:lpstr>
      <vt:lpstr>Plotting</vt:lpstr>
      <vt:lpstr>Data Wrangling</vt:lpstr>
      <vt:lpstr>dplyr</vt:lpstr>
      <vt:lpstr>More ggplot</vt:lpstr>
      <vt:lpstr>PowerPoint Presentation</vt:lpstr>
      <vt:lpstr>dplyr again</vt:lpstr>
      <vt:lpstr>PowerPoint Presentation</vt:lpstr>
      <vt:lpstr>So How does Durham Compare to Other Long Sequences?</vt:lpstr>
      <vt:lpstr>Datasets</vt:lpstr>
      <vt:lpstr>Combining the Datasets</vt:lpstr>
      <vt:lpstr>Combining Plots</vt:lpstr>
      <vt:lpstr>Combining Plots</vt:lpstr>
      <vt:lpstr>Combining Plots</vt:lpstr>
      <vt:lpstr>Combining Plots</vt:lpstr>
      <vt:lpstr>Making Predictions</vt:lpstr>
      <vt:lpstr>Fitting without an Intercept</vt:lpstr>
      <vt:lpstr>Making Retrodictions</vt:lpstr>
      <vt:lpstr>Making Retrodictions</vt:lpstr>
      <vt:lpstr>Making Retrodictions</vt:lpstr>
      <vt:lpstr>Saving Graphs to File</vt:lpstr>
      <vt:lpstr>Climate Change?</vt:lpstr>
      <vt:lpstr>Compare with Baseline</vt:lpstr>
      <vt:lpstr>Climate Change?</vt:lpstr>
      <vt:lpstr>Climate Change?</vt:lpstr>
      <vt:lpstr>Some Closing Thoughts (1)</vt:lpstr>
      <vt:lpstr>Some Closing Thoughts (2)</vt:lpstr>
      <vt:lpstr>Cheatsheets</vt:lpstr>
      <vt:lpstr>PowerPoint Presentation</vt:lpstr>
    </vt:vector>
  </TitlesOfParts>
  <Manager>Design team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template</dc:subject>
  <dc:creator>rzxt39</dc:creator>
  <cp:keywords>tuos, sheffield, university, powerpoint, ppt, template, i-d, 2005, colour, dmc</cp:keywords>
  <dc:description>Please use this template for all your screen presentation requirements - adapting as necessary to the audience and facility in which it might be seen._x000d_
_x000d_
© 2005  The Univeristy of Sheffield</dc:description>
  <cp:lastModifiedBy>WAINWRIGHT, JOHN</cp:lastModifiedBy>
  <cp:revision>158</cp:revision>
  <cp:lastPrinted>2005-02-24T11:31:10Z</cp:lastPrinted>
  <dcterms:created xsi:type="dcterms:W3CDTF">2017-01-12T11:30:37Z</dcterms:created>
  <dcterms:modified xsi:type="dcterms:W3CDTF">2024-12-02T23:03:19Z</dcterms:modified>
  <cp:category>templates, identity</cp:category>
</cp:coreProperties>
</file>